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8" r:id="rId3"/>
    <p:sldId id="257" r:id="rId4"/>
    <p:sldId id="259" r:id="rId5"/>
    <p:sldId id="260" r:id="rId6"/>
    <p:sldId id="261" r:id="rId7"/>
    <p:sldId id="262" r:id="rId8"/>
    <p:sldId id="263" r:id="rId9"/>
    <p:sldId id="264" r:id="rId10"/>
    <p:sldId id="267" r:id="rId11"/>
    <p:sldId id="269" r:id="rId12"/>
    <p:sldId id="272" r:id="rId13"/>
    <p:sldId id="270" r:id="rId14"/>
    <p:sldId id="274"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ante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ubstituent dată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1D67D7-BC85-499A-BA8C-297F43AFA3D6}" type="datetimeFigureOut">
              <a:rPr lang="en-US" smtClean="0"/>
              <a:t>11/24/2025</a:t>
            </a:fld>
            <a:endParaRPr lang="en-US"/>
          </a:p>
        </p:txBody>
      </p:sp>
      <p:sp>
        <p:nvSpPr>
          <p:cNvPr id="4" name="Substituent imagine diapozitiv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ubstituent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6" name="Substituent subsol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ubstituent număr diapozitiv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25A64D-A5BA-4F22-9586-BD987E2C3406}" type="slidenum">
              <a:rPr lang="en-US" smtClean="0"/>
              <a:t>‹#›</a:t>
            </a:fld>
            <a:endParaRPr lang="en-US"/>
          </a:p>
        </p:txBody>
      </p:sp>
    </p:spTree>
    <p:extLst>
      <p:ext uri="{BB962C8B-B14F-4D97-AF65-F5344CB8AC3E}">
        <p14:creationId xmlns:p14="http://schemas.microsoft.com/office/powerpoint/2010/main" val="1073141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r>
              <a:rPr lang="en-US" sz="1200" kern="1200" dirty="0">
                <a:solidFill>
                  <a:schemeClr val="tx1"/>
                </a:solidFill>
                <a:effectLst/>
                <a:latin typeface="+mn-lt"/>
                <a:ea typeface="+mn-ea"/>
                <a:cs typeface="+mn-cs"/>
              </a:rPr>
              <a:t>	1.	Este “</a:t>
            </a:r>
            <a:r>
              <a:rPr lang="en-US" sz="1200" kern="1200" dirty="0" err="1">
                <a:solidFill>
                  <a:schemeClr val="tx1"/>
                </a:solidFill>
                <a:effectLst/>
                <a:latin typeface="+mn-lt"/>
                <a:ea typeface="+mn-ea"/>
                <a:cs typeface="+mn-cs"/>
              </a:rPr>
              <a:t>participarea</a:t>
            </a:r>
            <a:r>
              <a:rPr lang="en-US" sz="1200" kern="1200" dirty="0">
                <a:solidFill>
                  <a:schemeClr val="tx1"/>
                </a:solidFill>
                <a:effectLst/>
                <a:latin typeface="+mn-lt"/>
                <a:ea typeface="+mn-ea"/>
                <a:cs typeface="+mn-cs"/>
              </a:rPr>
              <a:t>” un termen </a:t>
            </a:r>
            <a:r>
              <a:rPr lang="en-US" sz="1200" kern="1200" dirty="0" err="1">
                <a:solidFill>
                  <a:schemeClr val="tx1"/>
                </a:solidFill>
                <a:effectLst/>
                <a:latin typeface="+mn-lt"/>
                <a:ea typeface="+mn-ea"/>
                <a:cs typeface="+mn-cs"/>
              </a:rPr>
              <a:t>adecvat</a:t>
            </a:r>
            <a:r>
              <a:rPr lang="en-US" sz="1200" kern="1200" dirty="0">
                <a:solidFill>
                  <a:schemeClr val="tx1"/>
                </a:solidFill>
                <a:effectLst/>
                <a:latin typeface="+mn-lt"/>
                <a:ea typeface="+mn-ea"/>
                <a:cs typeface="+mn-cs"/>
              </a:rPr>
              <a:t>? Ce </a:t>
            </a:r>
            <a:r>
              <a:rPr lang="en-US" sz="1200" kern="1200" dirty="0" err="1">
                <a:solidFill>
                  <a:schemeClr val="tx1"/>
                </a:solidFill>
                <a:effectLst/>
                <a:latin typeface="+mn-lt"/>
                <a:ea typeface="+mn-ea"/>
                <a:cs typeface="+mn-cs"/>
              </a:rPr>
              <a:t>facem</a:t>
            </a:r>
            <a:r>
              <a:rPr lang="en-US" sz="1200" kern="1200" dirty="0">
                <a:solidFill>
                  <a:schemeClr val="tx1"/>
                </a:solidFill>
                <a:effectLst/>
                <a:latin typeface="+mn-lt"/>
                <a:ea typeface="+mn-ea"/>
                <a:cs typeface="+mn-cs"/>
              </a:rPr>
              <a:t> in </a:t>
            </a:r>
            <a:r>
              <a:rPr lang="en-US" sz="1200" kern="1200" dirty="0" err="1">
                <a:solidFill>
                  <a:schemeClr val="tx1"/>
                </a:solidFill>
                <a:effectLst/>
                <a:latin typeface="+mn-lt"/>
                <a:ea typeface="+mn-ea"/>
                <a:cs typeface="+mn-cs"/>
              </a:rPr>
              <a:t>realitate</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2.	</a:t>
            </a:r>
            <a:r>
              <a:rPr lang="en-US" sz="1200" kern="1200" dirty="0" err="1">
                <a:solidFill>
                  <a:schemeClr val="tx1"/>
                </a:solidFill>
                <a:effectLst/>
                <a:latin typeface="+mn-lt"/>
                <a:ea typeface="+mn-ea"/>
                <a:cs typeface="+mn-cs"/>
              </a:rPr>
              <a:t>Exercitam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drepturile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obligatiile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avocatului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prevazute</a:t>
            </a:r>
            <a:r>
              <a:rPr lang="en-US" sz="1200" kern="1200" dirty="0">
                <a:solidFill>
                  <a:schemeClr val="tx1"/>
                </a:solidFill>
                <a:effectLst/>
                <a:latin typeface="+mn-lt"/>
                <a:ea typeface="+mn-ea"/>
                <a:cs typeface="+mn-cs"/>
              </a:rPr>
              <a:t> in CPP </a:t>
            </a:r>
            <a:r>
              <a:rPr lang="en-US" sz="1200" kern="1200" dirty="0" err="1">
                <a:solidFill>
                  <a:schemeClr val="tx1"/>
                </a:solidFill>
                <a:effectLst/>
                <a:latin typeface="+mn-lt"/>
                <a:ea typeface="+mn-ea"/>
                <a:cs typeface="+mn-cs"/>
              </a:rPr>
              <a:t>sau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exercitam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activitatile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prev</a:t>
            </a:r>
            <a:r>
              <a:rPr lang="en-US" sz="1200" kern="1200" dirty="0">
                <a:solidFill>
                  <a:schemeClr val="tx1"/>
                </a:solidFill>
                <a:effectLst/>
                <a:latin typeface="+mn-lt"/>
                <a:ea typeface="+mn-ea"/>
                <a:cs typeface="+mn-cs"/>
              </a:rPr>
              <a:t> de art.3 din </a:t>
            </a:r>
            <a:r>
              <a:rPr lang="en-US" sz="1200" kern="1200" dirty="0" err="1">
                <a:solidFill>
                  <a:schemeClr val="tx1"/>
                </a:solidFill>
                <a:effectLst/>
                <a:latin typeface="+mn-lt"/>
                <a:ea typeface="+mn-ea"/>
                <a:cs typeface="+mn-cs"/>
              </a:rPr>
              <a:t>Legea</a:t>
            </a:r>
            <a:r>
              <a:rPr lang="en-US" sz="1200" kern="1200" dirty="0">
                <a:solidFill>
                  <a:schemeClr val="tx1"/>
                </a:solidFill>
                <a:effectLst/>
                <a:latin typeface="+mn-lt"/>
                <a:ea typeface="+mn-ea"/>
                <a:cs typeface="+mn-cs"/>
              </a:rPr>
              <a:t> 51/1995. Or fi prerogative? Da/nu de </a:t>
            </a:r>
            <a:r>
              <a:rPr lang="en-US" sz="1200" kern="1200" dirty="0" err="1">
                <a:solidFill>
                  <a:schemeClr val="tx1"/>
                </a:solidFill>
                <a:effectLst/>
                <a:latin typeface="+mn-lt"/>
                <a:ea typeface="+mn-ea"/>
                <a:cs typeface="+mn-cs"/>
              </a:rPr>
              <a:t>ce</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3.	Prin </a:t>
            </a:r>
            <a:r>
              <a:rPr lang="en-US" sz="1200" kern="1200" dirty="0" err="1">
                <a:solidFill>
                  <a:schemeClr val="tx1"/>
                </a:solidFill>
                <a:effectLst/>
                <a:latin typeface="+mn-lt"/>
                <a:ea typeface="+mn-ea"/>
                <a:cs typeface="+mn-cs"/>
              </a:rPr>
              <a:t>raportare</a:t>
            </a:r>
            <a:r>
              <a:rPr lang="en-US" sz="1200" kern="1200" dirty="0">
                <a:solidFill>
                  <a:schemeClr val="tx1"/>
                </a:solidFill>
                <a:effectLst/>
                <a:latin typeface="+mn-lt"/>
                <a:ea typeface="+mn-ea"/>
                <a:cs typeface="+mn-cs"/>
              </a:rPr>
              <a:t> la art.3 din </a:t>
            </a:r>
            <a:r>
              <a:rPr lang="en-US" sz="1200" kern="1200" dirty="0" err="1">
                <a:solidFill>
                  <a:schemeClr val="tx1"/>
                </a:solidFill>
                <a:effectLst/>
                <a:latin typeface="+mn-lt"/>
                <a:ea typeface="+mn-ea"/>
                <a:cs typeface="+mn-cs"/>
              </a:rPr>
              <a:t>Legea</a:t>
            </a:r>
            <a:r>
              <a:rPr lang="en-US" sz="1200" kern="1200" dirty="0">
                <a:solidFill>
                  <a:schemeClr val="tx1"/>
                </a:solidFill>
                <a:effectLst/>
                <a:latin typeface="+mn-lt"/>
                <a:ea typeface="+mn-ea"/>
                <a:cs typeface="+mn-cs"/>
              </a:rPr>
              <a:t> 51/1995 </a:t>
            </a:r>
            <a:r>
              <a:rPr lang="en-US" sz="1200" kern="1200" dirty="0" err="1">
                <a:solidFill>
                  <a:schemeClr val="tx1"/>
                </a:solidFill>
                <a:effectLst/>
                <a:latin typeface="+mn-lt"/>
                <a:ea typeface="+mn-ea"/>
                <a:cs typeface="+mn-cs"/>
              </a:rPr>
              <a:t>asistam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sau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reprezentam</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4.	</a:t>
            </a:r>
            <a:r>
              <a:rPr lang="en-US" sz="1200" kern="1200" dirty="0" err="1">
                <a:solidFill>
                  <a:schemeClr val="tx1"/>
                </a:solidFill>
                <a:effectLst/>
                <a:latin typeface="+mn-lt"/>
                <a:ea typeface="+mn-ea"/>
                <a:cs typeface="+mn-cs"/>
              </a:rPr>
              <a:t>Continutul</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cererii</a:t>
            </a:r>
            <a:r>
              <a:rPr lang="en-US" sz="1200" kern="1200" dirty="0">
                <a:solidFill>
                  <a:schemeClr val="tx1"/>
                </a:solidFill>
                <a:effectLst/>
                <a:latin typeface="+mn-lt"/>
                <a:ea typeface="+mn-ea"/>
                <a:cs typeface="+mn-cs"/>
              </a:rPr>
              <a:t> de </a:t>
            </a:r>
            <a:r>
              <a:rPr lang="en-US" sz="1200" kern="1200" dirty="0" err="1">
                <a:solidFill>
                  <a:schemeClr val="tx1"/>
                </a:solidFill>
                <a:effectLst/>
                <a:latin typeface="+mn-lt"/>
                <a:ea typeface="+mn-ea"/>
                <a:cs typeface="+mn-cs"/>
              </a:rPr>
              <a:t>participare</a:t>
            </a:r>
            <a:endParaRPr lang="en-US" sz="1200" kern="1200" dirty="0">
              <a:solidFill>
                <a:schemeClr val="tx1"/>
              </a:solidFill>
              <a:effectLst/>
              <a:latin typeface="+mn-lt"/>
              <a:ea typeface="+mn-ea"/>
              <a:cs typeface="+mn-cs"/>
            </a:endParaRPr>
          </a:p>
          <a:p>
            <a:endParaRPr lang="en-US" dirty="0"/>
          </a:p>
        </p:txBody>
      </p:sp>
      <p:sp>
        <p:nvSpPr>
          <p:cNvPr id="4" name="Substituent număr diapozitiv 3"/>
          <p:cNvSpPr>
            <a:spLocks noGrp="1"/>
          </p:cNvSpPr>
          <p:nvPr>
            <p:ph type="sldNum" sz="quarter" idx="5"/>
          </p:nvPr>
        </p:nvSpPr>
        <p:spPr/>
        <p:txBody>
          <a:bodyPr/>
          <a:lstStyle/>
          <a:p>
            <a:fld id="{D325A64D-A5BA-4F22-9586-BD987E2C3406}" type="slidenum">
              <a:rPr lang="en-US" smtClean="0"/>
              <a:t>3</a:t>
            </a:fld>
            <a:endParaRPr lang="en-US"/>
          </a:p>
        </p:txBody>
      </p:sp>
    </p:spTree>
    <p:extLst>
      <p:ext uri="{BB962C8B-B14F-4D97-AF65-F5344CB8AC3E}">
        <p14:creationId xmlns:p14="http://schemas.microsoft.com/office/powerpoint/2010/main" val="334069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endParaRPr lang="en-US" dirty="0"/>
          </a:p>
        </p:txBody>
      </p:sp>
      <p:sp>
        <p:nvSpPr>
          <p:cNvPr id="4" name="Substituent număr diapozitiv 3"/>
          <p:cNvSpPr>
            <a:spLocks noGrp="1"/>
          </p:cNvSpPr>
          <p:nvPr>
            <p:ph type="sldNum" sz="quarter" idx="5"/>
          </p:nvPr>
        </p:nvSpPr>
        <p:spPr/>
        <p:txBody>
          <a:bodyPr/>
          <a:lstStyle/>
          <a:p>
            <a:fld id="{D325A64D-A5BA-4F22-9586-BD987E2C3406}" type="slidenum">
              <a:rPr lang="en-US" smtClean="0"/>
              <a:t>4</a:t>
            </a:fld>
            <a:endParaRPr lang="en-US"/>
          </a:p>
        </p:txBody>
      </p:sp>
    </p:spTree>
    <p:extLst>
      <p:ext uri="{BB962C8B-B14F-4D97-AF65-F5344CB8AC3E}">
        <p14:creationId xmlns:p14="http://schemas.microsoft.com/office/powerpoint/2010/main" val="1156830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52DC9-B0C4-873B-BFCE-4D12562E5057}"/>
            </a:ext>
          </a:extLst>
        </p:cNvPr>
        <p:cNvGrpSpPr/>
        <p:nvPr/>
      </p:nvGrpSpPr>
      <p:grpSpPr>
        <a:xfrm>
          <a:off x="0" y="0"/>
          <a:ext cx="0" cy="0"/>
          <a:chOff x="0" y="0"/>
          <a:chExt cx="0" cy="0"/>
        </a:xfrm>
      </p:grpSpPr>
      <p:sp>
        <p:nvSpPr>
          <p:cNvPr id="2" name="Substituent imagine diapozitiv 1">
            <a:extLst>
              <a:ext uri="{FF2B5EF4-FFF2-40B4-BE49-F238E27FC236}">
                <a16:creationId xmlns:a16="http://schemas.microsoft.com/office/drawing/2014/main" id="{3584CF7D-BE3E-41EA-A520-234204EF8DF2}"/>
              </a:ext>
            </a:extLst>
          </p:cNvPr>
          <p:cNvSpPr>
            <a:spLocks noGrp="1" noRot="1" noChangeAspect="1"/>
          </p:cNvSpPr>
          <p:nvPr>
            <p:ph type="sldImg"/>
          </p:nvPr>
        </p:nvSpPr>
        <p:spPr/>
      </p:sp>
      <p:sp>
        <p:nvSpPr>
          <p:cNvPr id="3" name="Substituent note 2">
            <a:extLst>
              <a:ext uri="{FF2B5EF4-FFF2-40B4-BE49-F238E27FC236}">
                <a16:creationId xmlns:a16="http://schemas.microsoft.com/office/drawing/2014/main" id="{3E58F68D-D700-2F8F-C85C-B767A1BFA56B}"/>
              </a:ext>
            </a:extLst>
          </p:cNvPr>
          <p:cNvSpPr>
            <a:spLocks noGrp="1"/>
          </p:cNvSpPr>
          <p:nvPr>
            <p:ph type="body" idx="1"/>
          </p:nvPr>
        </p:nvSpPr>
        <p:spPr/>
        <p:txBody>
          <a:bodyPr/>
          <a:lstStyle/>
          <a:p>
            <a:r>
              <a:rPr lang="ro-RO" dirty="0"/>
              <a:t>S</a:t>
            </a:r>
            <a:r>
              <a:rPr lang="en-US" dirty="0" err="1"/>
              <a:t>ediul</a:t>
            </a:r>
            <a:r>
              <a:rPr lang="en-US" dirty="0"/>
              <a:t> </a:t>
            </a:r>
            <a:r>
              <a:rPr lang="en-US" dirty="0" err="1"/>
              <a:t>materiei</a:t>
            </a:r>
            <a:r>
              <a:rPr lang="en-US" dirty="0"/>
              <a:t> nu se </a:t>
            </a:r>
            <a:r>
              <a:rPr lang="en-US" dirty="0" err="1"/>
              <a:t>limiteaza</a:t>
            </a:r>
            <a:r>
              <a:rPr lang="en-US" dirty="0"/>
              <a:t> la </a:t>
            </a:r>
            <a:r>
              <a:rPr lang="en-US" dirty="0" err="1"/>
              <a:t>Capitolul</a:t>
            </a:r>
            <a:r>
              <a:rPr lang="en-US" dirty="0"/>
              <a:t> VII </a:t>
            </a:r>
            <a:r>
              <a:rPr lang="en-US" dirty="0" err="1"/>
              <a:t>intitulat</a:t>
            </a:r>
            <a:r>
              <a:rPr lang="en-US" dirty="0"/>
              <a:t> “</a:t>
            </a:r>
            <a:r>
              <a:rPr lang="en-US" dirty="0" err="1"/>
              <a:t>Avocatul</a:t>
            </a:r>
            <a:r>
              <a:rPr lang="en-US" dirty="0"/>
              <a:t>. </a:t>
            </a:r>
            <a:r>
              <a:rPr lang="en-US" dirty="0" err="1"/>
              <a:t>Asistenta</a:t>
            </a:r>
            <a:r>
              <a:rPr lang="en-US" dirty="0"/>
              <a:t> </a:t>
            </a:r>
            <a:r>
              <a:rPr lang="en-US" dirty="0" err="1"/>
              <a:t>si</a:t>
            </a:r>
            <a:r>
              <a:rPr lang="en-US" dirty="0"/>
              <a:t> </a:t>
            </a:r>
            <a:r>
              <a:rPr lang="en-US" dirty="0" err="1"/>
              <a:t>reprezentarea</a:t>
            </a:r>
            <a:r>
              <a:rPr lang="en-US" dirty="0"/>
              <a:t>”. </a:t>
            </a:r>
            <a:br>
              <a:rPr lang="en-US" dirty="0"/>
            </a:br>
            <a:endParaRPr lang="en-US" dirty="0"/>
          </a:p>
        </p:txBody>
      </p:sp>
      <p:sp>
        <p:nvSpPr>
          <p:cNvPr id="4" name="Substituent număr diapozitiv 3">
            <a:extLst>
              <a:ext uri="{FF2B5EF4-FFF2-40B4-BE49-F238E27FC236}">
                <a16:creationId xmlns:a16="http://schemas.microsoft.com/office/drawing/2014/main" id="{74F9C41D-09E1-7375-2673-3DF33FC3BB1D}"/>
              </a:ext>
            </a:extLst>
          </p:cNvPr>
          <p:cNvSpPr>
            <a:spLocks noGrp="1"/>
          </p:cNvSpPr>
          <p:nvPr>
            <p:ph type="sldNum" sz="quarter" idx="5"/>
          </p:nvPr>
        </p:nvSpPr>
        <p:spPr/>
        <p:txBody>
          <a:bodyPr/>
          <a:lstStyle/>
          <a:p>
            <a:fld id="{D325A64D-A5BA-4F22-9586-BD987E2C3406}" type="slidenum">
              <a:rPr lang="en-US" smtClean="0"/>
              <a:t>12</a:t>
            </a:fld>
            <a:endParaRPr lang="en-US"/>
          </a:p>
        </p:txBody>
      </p:sp>
    </p:spTree>
    <p:extLst>
      <p:ext uri="{BB962C8B-B14F-4D97-AF65-F5344CB8AC3E}">
        <p14:creationId xmlns:p14="http://schemas.microsoft.com/office/powerpoint/2010/main" val="2864258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r>
              <a:rPr lang="ro-RO" dirty="0"/>
              <a:t>S</a:t>
            </a:r>
            <a:r>
              <a:rPr lang="en-US" dirty="0" err="1"/>
              <a:t>ediul</a:t>
            </a:r>
            <a:r>
              <a:rPr lang="en-US" dirty="0"/>
              <a:t> </a:t>
            </a:r>
            <a:r>
              <a:rPr lang="en-US" dirty="0" err="1"/>
              <a:t>materiei</a:t>
            </a:r>
            <a:r>
              <a:rPr lang="en-US" dirty="0"/>
              <a:t> nu se </a:t>
            </a:r>
            <a:r>
              <a:rPr lang="en-US" dirty="0" err="1"/>
              <a:t>limiteaza</a:t>
            </a:r>
            <a:r>
              <a:rPr lang="en-US" dirty="0"/>
              <a:t> la </a:t>
            </a:r>
            <a:r>
              <a:rPr lang="en-US" dirty="0" err="1"/>
              <a:t>Capitolul</a:t>
            </a:r>
            <a:r>
              <a:rPr lang="en-US" dirty="0"/>
              <a:t> VII </a:t>
            </a:r>
            <a:r>
              <a:rPr lang="en-US" dirty="0" err="1"/>
              <a:t>intitulat</a:t>
            </a:r>
            <a:r>
              <a:rPr lang="en-US" dirty="0"/>
              <a:t> “</a:t>
            </a:r>
            <a:r>
              <a:rPr lang="en-US" dirty="0" err="1"/>
              <a:t>Avocatul</a:t>
            </a:r>
            <a:r>
              <a:rPr lang="en-US" dirty="0"/>
              <a:t>. </a:t>
            </a:r>
            <a:r>
              <a:rPr lang="en-US" dirty="0" err="1"/>
              <a:t>Asistenta</a:t>
            </a:r>
            <a:r>
              <a:rPr lang="en-US" dirty="0"/>
              <a:t> </a:t>
            </a:r>
            <a:r>
              <a:rPr lang="en-US" dirty="0" err="1"/>
              <a:t>si</a:t>
            </a:r>
            <a:r>
              <a:rPr lang="en-US" dirty="0"/>
              <a:t> </a:t>
            </a:r>
            <a:r>
              <a:rPr lang="en-US" dirty="0" err="1"/>
              <a:t>reprezentarea</a:t>
            </a:r>
            <a:r>
              <a:rPr lang="en-US" dirty="0"/>
              <a:t>”. </a:t>
            </a:r>
            <a:br>
              <a:rPr lang="en-US" dirty="0"/>
            </a:br>
            <a:endParaRPr lang="en-US" dirty="0"/>
          </a:p>
        </p:txBody>
      </p:sp>
      <p:sp>
        <p:nvSpPr>
          <p:cNvPr id="4" name="Substituent număr diapozitiv 3"/>
          <p:cNvSpPr>
            <a:spLocks noGrp="1"/>
          </p:cNvSpPr>
          <p:nvPr>
            <p:ph type="sldNum" sz="quarter" idx="5"/>
          </p:nvPr>
        </p:nvSpPr>
        <p:spPr/>
        <p:txBody>
          <a:bodyPr/>
          <a:lstStyle/>
          <a:p>
            <a:fld id="{D325A64D-A5BA-4F22-9586-BD987E2C3406}" type="slidenum">
              <a:rPr lang="en-US" smtClean="0"/>
              <a:t>13</a:t>
            </a:fld>
            <a:endParaRPr lang="en-US"/>
          </a:p>
        </p:txBody>
      </p:sp>
    </p:spTree>
    <p:extLst>
      <p:ext uri="{BB962C8B-B14F-4D97-AF65-F5344CB8AC3E}">
        <p14:creationId xmlns:p14="http://schemas.microsoft.com/office/powerpoint/2010/main" val="2953111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B56174C-DA65-12CB-4F33-6A7C8416D2F7}"/>
              </a:ext>
            </a:extLst>
          </p:cNvPr>
          <p:cNvSpPr>
            <a:spLocks noGrp="1"/>
          </p:cNvSpPr>
          <p:nvPr>
            <p:ph type="ctrTitle"/>
          </p:nvPr>
        </p:nvSpPr>
        <p:spPr>
          <a:xfrm>
            <a:off x="1524000" y="1122363"/>
            <a:ext cx="9144000" cy="2387600"/>
          </a:xfrm>
        </p:spPr>
        <p:txBody>
          <a:bodyPr anchor="b"/>
          <a:lstStyle>
            <a:lvl1pPr algn="ctr">
              <a:defRPr sz="6000"/>
            </a:lvl1pPr>
          </a:lstStyle>
          <a:p>
            <a:r>
              <a:rPr lang="ro-RO"/>
              <a:t>Faceți clic pentru a edita stilul de titlu coordonator</a:t>
            </a:r>
            <a:endParaRPr lang="en-US"/>
          </a:p>
        </p:txBody>
      </p:sp>
      <p:sp>
        <p:nvSpPr>
          <p:cNvPr id="3" name="Subtitlu 2">
            <a:extLst>
              <a:ext uri="{FF2B5EF4-FFF2-40B4-BE49-F238E27FC236}">
                <a16:creationId xmlns:a16="http://schemas.microsoft.com/office/drawing/2014/main" id="{3A0D5E32-D3FB-1DB8-A59C-322A99EFC5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endParaRPr lang="en-US"/>
          </a:p>
        </p:txBody>
      </p:sp>
      <p:sp>
        <p:nvSpPr>
          <p:cNvPr id="4" name="Substituent dată 3">
            <a:extLst>
              <a:ext uri="{FF2B5EF4-FFF2-40B4-BE49-F238E27FC236}">
                <a16:creationId xmlns:a16="http://schemas.microsoft.com/office/drawing/2014/main" id="{8CCFF40C-4457-98D4-5BDE-4AD4C3763D1A}"/>
              </a:ext>
            </a:extLst>
          </p:cNvPr>
          <p:cNvSpPr>
            <a:spLocks noGrp="1"/>
          </p:cNvSpPr>
          <p:nvPr>
            <p:ph type="dt" sz="half" idx="10"/>
          </p:nvPr>
        </p:nvSpPr>
        <p:spPr/>
        <p:txBody>
          <a:bodyPr/>
          <a:lstStyle/>
          <a:p>
            <a:fld id="{32001E2E-74EE-4D14-B9EE-41EF9395FD48}" type="datetimeFigureOut">
              <a:rPr lang="en-US" smtClean="0"/>
              <a:t>11/24/2025</a:t>
            </a:fld>
            <a:endParaRPr lang="en-US"/>
          </a:p>
        </p:txBody>
      </p:sp>
      <p:sp>
        <p:nvSpPr>
          <p:cNvPr id="5" name="Substituent subsol 4">
            <a:extLst>
              <a:ext uri="{FF2B5EF4-FFF2-40B4-BE49-F238E27FC236}">
                <a16:creationId xmlns:a16="http://schemas.microsoft.com/office/drawing/2014/main" id="{0ECB4818-CB3C-381B-40F4-DC66CD9BBEEF}"/>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52FE38D8-A997-3769-0503-9F88CF20ECD3}"/>
              </a:ext>
            </a:extLst>
          </p:cNvPr>
          <p:cNvSpPr>
            <a:spLocks noGrp="1"/>
          </p:cNvSpPr>
          <p:nvPr>
            <p:ph type="sldNum" sz="quarter" idx="12"/>
          </p:nvPr>
        </p:nvSpPr>
        <p:spPr/>
        <p:txBody>
          <a:bodyPr/>
          <a:lstStyle/>
          <a:p>
            <a:fld id="{B2E16D0E-0577-43B0-A8ED-CF4FEAD5F714}" type="slidenum">
              <a:rPr lang="en-US" smtClean="0"/>
              <a:t>‹#›</a:t>
            </a:fld>
            <a:endParaRPr lang="en-US"/>
          </a:p>
        </p:txBody>
      </p:sp>
    </p:spTree>
    <p:extLst>
      <p:ext uri="{BB962C8B-B14F-4D97-AF65-F5344CB8AC3E}">
        <p14:creationId xmlns:p14="http://schemas.microsoft.com/office/powerpoint/2010/main" val="1284430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9E1E3BD1-B7E0-2795-6626-ECD37012592C}"/>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a16="http://schemas.microsoft.com/office/drawing/2014/main" id="{3468592E-FAF9-3450-CD88-DD476D8E5B94}"/>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5617F6ED-FEAC-EC29-EDA2-6086BB0FA46A}"/>
              </a:ext>
            </a:extLst>
          </p:cNvPr>
          <p:cNvSpPr>
            <a:spLocks noGrp="1"/>
          </p:cNvSpPr>
          <p:nvPr>
            <p:ph type="dt" sz="half" idx="10"/>
          </p:nvPr>
        </p:nvSpPr>
        <p:spPr/>
        <p:txBody>
          <a:bodyPr/>
          <a:lstStyle/>
          <a:p>
            <a:fld id="{32001E2E-74EE-4D14-B9EE-41EF9395FD48}" type="datetimeFigureOut">
              <a:rPr lang="en-US" smtClean="0"/>
              <a:t>11/24/2025</a:t>
            </a:fld>
            <a:endParaRPr lang="en-US"/>
          </a:p>
        </p:txBody>
      </p:sp>
      <p:sp>
        <p:nvSpPr>
          <p:cNvPr id="5" name="Substituent subsol 4">
            <a:extLst>
              <a:ext uri="{FF2B5EF4-FFF2-40B4-BE49-F238E27FC236}">
                <a16:creationId xmlns:a16="http://schemas.microsoft.com/office/drawing/2014/main" id="{C14716B9-7729-ABAF-B40C-45038AC0F495}"/>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F35A0E85-8BB4-CF76-88E1-86BF84DDC73C}"/>
              </a:ext>
            </a:extLst>
          </p:cNvPr>
          <p:cNvSpPr>
            <a:spLocks noGrp="1"/>
          </p:cNvSpPr>
          <p:nvPr>
            <p:ph type="sldNum" sz="quarter" idx="12"/>
          </p:nvPr>
        </p:nvSpPr>
        <p:spPr/>
        <p:txBody>
          <a:bodyPr/>
          <a:lstStyle/>
          <a:p>
            <a:fld id="{B2E16D0E-0577-43B0-A8ED-CF4FEAD5F714}" type="slidenum">
              <a:rPr lang="en-US" smtClean="0"/>
              <a:t>‹#›</a:t>
            </a:fld>
            <a:endParaRPr lang="en-US"/>
          </a:p>
        </p:txBody>
      </p:sp>
    </p:spTree>
    <p:extLst>
      <p:ext uri="{BB962C8B-B14F-4D97-AF65-F5344CB8AC3E}">
        <p14:creationId xmlns:p14="http://schemas.microsoft.com/office/powerpoint/2010/main" val="3704058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a16="http://schemas.microsoft.com/office/drawing/2014/main" id="{68B02A0F-0C84-8AA4-B8A9-1C0FF243DDD2}"/>
              </a:ext>
            </a:extLst>
          </p:cNvPr>
          <p:cNvSpPr>
            <a:spLocks noGrp="1"/>
          </p:cNvSpPr>
          <p:nvPr>
            <p:ph type="title" orient="vert"/>
          </p:nvPr>
        </p:nvSpPr>
        <p:spPr>
          <a:xfrm>
            <a:off x="8724900" y="365125"/>
            <a:ext cx="2628900" cy="5811838"/>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a16="http://schemas.microsoft.com/office/drawing/2014/main" id="{55153CA4-95F2-87F0-9100-A7D8C97C7663}"/>
              </a:ext>
            </a:extLst>
          </p:cNvPr>
          <p:cNvSpPr>
            <a:spLocks noGrp="1"/>
          </p:cNvSpPr>
          <p:nvPr>
            <p:ph type="body" orient="vert" idx="1"/>
          </p:nvPr>
        </p:nvSpPr>
        <p:spPr>
          <a:xfrm>
            <a:off x="838200" y="365125"/>
            <a:ext cx="7734300"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44CB552A-E572-A4F3-10FA-DC6F71253A71}"/>
              </a:ext>
            </a:extLst>
          </p:cNvPr>
          <p:cNvSpPr>
            <a:spLocks noGrp="1"/>
          </p:cNvSpPr>
          <p:nvPr>
            <p:ph type="dt" sz="half" idx="10"/>
          </p:nvPr>
        </p:nvSpPr>
        <p:spPr/>
        <p:txBody>
          <a:bodyPr/>
          <a:lstStyle/>
          <a:p>
            <a:fld id="{32001E2E-74EE-4D14-B9EE-41EF9395FD48}" type="datetimeFigureOut">
              <a:rPr lang="en-US" smtClean="0"/>
              <a:t>11/24/2025</a:t>
            </a:fld>
            <a:endParaRPr lang="en-US"/>
          </a:p>
        </p:txBody>
      </p:sp>
      <p:sp>
        <p:nvSpPr>
          <p:cNvPr id="5" name="Substituent subsol 4">
            <a:extLst>
              <a:ext uri="{FF2B5EF4-FFF2-40B4-BE49-F238E27FC236}">
                <a16:creationId xmlns:a16="http://schemas.microsoft.com/office/drawing/2014/main" id="{5B46D324-1AFA-A6C6-4A4D-6BF2E7138867}"/>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FD3E2498-92F8-552F-1B9E-818AA567C91B}"/>
              </a:ext>
            </a:extLst>
          </p:cNvPr>
          <p:cNvSpPr>
            <a:spLocks noGrp="1"/>
          </p:cNvSpPr>
          <p:nvPr>
            <p:ph type="sldNum" sz="quarter" idx="12"/>
          </p:nvPr>
        </p:nvSpPr>
        <p:spPr/>
        <p:txBody>
          <a:bodyPr/>
          <a:lstStyle/>
          <a:p>
            <a:fld id="{B2E16D0E-0577-43B0-A8ED-CF4FEAD5F714}" type="slidenum">
              <a:rPr lang="en-US" smtClean="0"/>
              <a:t>‹#›</a:t>
            </a:fld>
            <a:endParaRPr lang="en-US"/>
          </a:p>
        </p:txBody>
      </p:sp>
    </p:spTree>
    <p:extLst>
      <p:ext uri="{BB962C8B-B14F-4D97-AF65-F5344CB8AC3E}">
        <p14:creationId xmlns:p14="http://schemas.microsoft.com/office/powerpoint/2010/main" val="3816586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ED673F98-0A04-5C05-004F-2EE1639E079F}"/>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4D984236-EFC4-E4DC-9DE4-926686EDCE7B}"/>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0A8C9E0F-3398-DA7D-F9C2-83DDDD1BD0EA}"/>
              </a:ext>
            </a:extLst>
          </p:cNvPr>
          <p:cNvSpPr>
            <a:spLocks noGrp="1"/>
          </p:cNvSpPr>
          <p:nvPr>
            <p:ph type="dt" sz="half" idx="10"/>
          </p:nvPr>
        </p:nvSpPr>
        <p:spPr/>
        <p:txBody>
          <a:bodyPr/>
          <a:lstStyle/>
          <a:p>
            <a:fld id="{32001E2E-74EE-4D14-B9EE-41EF9395FD48}" type="datetimeFigureOut">
              <a:rPr lang="en-US" smtClean="0"/>
              <a:t>11/24/2025</a:t>
            </a:fld>
            <a:endParaRPr lang="en-US"/>
          </a:p>
        </p:txBody>
      </p:sp>
      <p:sp>
        <p:nvSpPr>
          <p:cNvPr id="5" name="Substituent subsol 4">
            <a:extLst>
              <a:ext uri="{FF2B5EF4-FFF2-40B4-BE49-F238E27FC236}">
                <a16:creationId xmlns:a16="http://schemas.microsoft.com/office/drawing/2014/main" id="{100E621C-EA52-543F-F54F-2814CDB94A9D}"/>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768C7849-6779-B137-5659-380CD3C376FA}"/>
              </a:ext>
            </a:extLst>
          </p:cNvPr>
          <p:cNvSpPr>
            <a:spLocks noGrp="1"/>
          </p:cNvSpPr>
          <p:nvPr>
            <p:ph type="sldNum" sz="quarter" idx="12"/>
          </p:nvPr>
        </p:nvSpPr>
        <p:spPr/>
        <p:txBody>
          <a:bodyPr/>
          <a:lstStyle/>
          <a:p>
            <a:fld id="{B2E16D0E-0577-43B0-A8ED-CF4FEAD5F714}" type="slidenum">
              <a:rPr lang="en-US" smtClean="0"/>
              <a:t>‹#›</a:t>
            </a:fld>
            <a:endParaRPr lang="en-US"/>
          </a:p>
        </p:txBody>
      </p:sp>
    </p:spTree>
    <p:extLst>
      <p:ext uri="{BB962C8B-B14F-4D97-AF65-F5344CB8AC3E}">
        <p14:creationId xmlns:p14="http://schemas.microsoft.com/office/powerpoint/2010/main" val="607453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F539654-D61A-260A-6065-F62E01002CFB}"/>
              </a:ext>
            </a:extLst>
          </p:cNvPr>
          <p:cNvSpPr>
            <a:spLocks noGrp="1"/>
          </p:cNvSpPr>
          <p:nvPr>
            <p:ph type="title"/>
          </p:nvPr>
        </p:nvSpPr>
        <p:spPr>
          <a:xfrm>
            <a:off x="831850" y="1709738"/>
            <a:ext cx="105156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DF0A82BE-0BC0-F746-939D-4191B48F39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Faceţi clic pentru a edita Master stiluri text</a:t>
            </a:r>
          </a:p>
        </p:txBody>
      </p:sp>
      <p:sp>
        <p:nvSpPr>
          <p:cNvPr id="4" name="Substituent dată 3">
            <a:extLst>
              <a:ext uri="{FF2B5EF4-FFF2-40B4-BE49-F238E27FC236}">
                <a16:creationId xmlns:a16="http://schemas.microsoft.com/office/drawing/2014/main" id="{C3900302-69CD-BEE9-65E2-57478D077E81}"/>
              </a:ext>
            </a:extLst>
          </p:cNvPr>
          <p:cNvSpPr>
            <a:spLocks noGrp="1"/>
          </p:cNvSpPr>
          <p:nvPr>
            <p:ph type="dt" sz="half" idx="10"/>
          </p:nvPr>
        </p:nvSpPr>
        <p:spPr/>
        <p:txBody>
          <a:bodyPr/>
          <a:lstStyle/>
          <a:p>
            <a:fld id="{32001E2E-74EE-4D14-B9EE-41EF9395FD48}" type="datetimeFigureOut">
              <a:rPr lang="en-US" smtClean="0"/>
              <a:t>11/24/2025</a:t>
            </a:fld>
            <a:endParaRPr lang="en-US"/>
          </a:p>
        </p:txBody>
      </p:sp>
      <p:sp>
        <p:nvSpPr>
          <p:cNvPr id="5" name="Substituent subsol 4">
            <a:extLst>
              <a:ext uri="{FF2B5EF4-FFF2-40B4-BE49-F238E27FC236}">
                <a16:creationId xmlns:a16="http://schemas.microsoft.com/office/drawing/2014/main" id="{A998271D-7B26-99EA-B71B-76CA3B2859CE}"/>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501DC75E-C9F8-D24B-A3D4-A1FBDF5A8502}"/>
              </a:ext>
            </a:extLst>
          </p:cNvPr>
          <p:cNvSpPr>
            <a:spLocks noGrp="1"/>
          </p:cNvSpPr>
          <p:nvPr>
            <p:ph type="sldNum" sz="quarter" idx="12"/>
          </p:nvPr>
        </p:nvSpPr>
        <p:spPr/>
        <p:txBody>
          <a:bodyPr/>
          <a:lstStyle/>
          <a:p>
            <a:fld id="{B2E16D0E-0577-43B0-A8ED-CF4FEAD5F714}" type="slidenum">
              <a:rPr lang="en-US" smtClean="0"/>
              <a:t>‹#›</a:t>
            </a:fld>
            <a:endParaRPr lang="en-US"/>
          </a:p>
        </p:txBody>
      </p:sp>
    </p:spTree>
    <p:extLst>
      <p:ext uri="{BB962C8B-B14F-4D97-AF65-F5344CB8AC3E}">
        <p14:creationId xmlns:p14="http://schemas.microsoft.com/office/powerpoint/2010/main" val="261291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17EE236-B900-D44E-6319-2F8B76A77DA6}"/>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3FAEABBA-5427-564B-242E-36AA2264CAEA}"/>
              </a:ext>
            </a:extLst>
          </p:cNvPr>
          <p:cNvSpPr>
            <a:spLocks noGrp="1"/>
          </p:cNvSpPr>
          <p:nvPr>
            <p:ph sz="half" idx="1"/>
          </p:nvPr>
        </p:nvSpPr>
        <p:spPr>
          <a:xfrm>
            <a:off x="838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a16="http://schemas.microsoft.com/office/drawing/2014/main" id="{6FCDE7DD-867A-2A0F-E037-CC3FEF92C4D2}"/>
              </a:ext>
            </a:extLst>
          </p:cNvPr>
          <p:cNvSpPr>
            <a:spLocks noGrp="1"/>
          </p:cNvSpPr>
          <p:nvPr>
            <p:ph sz="half" idx="2"/>
          </p:nvPr>
        </p:nvSpPr>
        <p:spPr>
          <a:xfrm>
            <a:off x="6172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a16="http://schemas.microsoft.com/office/drawing/2014/main" id="{9E315CEE-3D2C-3361-B291-EF5EA518F1B5}"/>
              </a:ext>
            </a:extLst>
          </p:cNvPr>
          <p:cNvSpPr>
            <a:spLocks noGrp="1"/>
          </p:cNvSpPr>
          <p:nvPr>
            <p:ph type="dt" sz="half" idx="10"/>
          </p:nvPr>
        </p:nvSpPr>
        <p:spPr/>
        <p:txBody>
          <a:bodyPr/>
          <a:lstStyle/>
          <a:p>
            <a:fld id="{32001E2E-74EE-4D14-B9EE-41EF9395FD48}" type="datetimeFigureOut">
              <a:rPr lang="en-US" smtClean="0"/>
              <a:t>11/24/2025</a:t>
            </a:fld>
            <a:endParaRPr lang="en-US"/>
          </a:p>
        </p:txBody>
      </p:sp>
      <p:sp>
        <p:nvSpPr>
          <p:cNvPr id="6" name="Substituent subsol 5">
            <a:extLst>
              <a:ext uri="{FF2B5EF4-FFF2-40B4-BE49-F238E27FC236}">
                <a16:creationId xmlns:a16="http://schemas.microsoft.com/office/drawing/2014/main" id="{2FCB68FE-F3E3-DFA5-A751-CEE407D29C9E}"/>
              </a:ext>
            </a:extLst>
          </p:cNvPr>
          <p:cNvSpPr>
            <a:spLocks noGrp="1"/>
          </p:cNvSpPr>
          <p:nvPr>
            <p:ph type="ftr" sz="quarter" idx="11"/>
          </p:nvPr>
        </p:nvSpPr>
        <p:spPr/>
        <p:txBody>
          <a:bodyPr/>
          <a:lstStyle/>
          <a:p>
            <a:endParaRPr lang="en-US"/>
          </a:p>
        </p:txBody>
      </p:sp>
      <p:sp>
        <p:nvSpPr>
          <p:cNvPr id="7" name="Substituent număr diapozitiv 6">
            <a:extLst>
              <a:ext uri="{FF2B5EF4-FFF2-40B4-BE49-F238E27FC236}">
                <a16:creationId xmlns:a16="http://schemas.microsoft.com/office/drawing/2014/main" id="{26E1F6E2-7886-EF6F-BA27-11341F6A5154}"/>
              </a:ext>
            </a:extLst>
          </p:cNvPr>
          <p:cNvSpPr>
            <a:spLocks noGrp="1"/>
          </p:cNvSpPr>
          <p:nvPr>
            <p:ph type="sldNum" sz="quarter" idx="12"/>
          </p:nvPr>
        </p:nvSpPr>
        <p:spPr/>
        <p:txBody>
          <a:bodyPr/>
          <a:lstStyle/>
          <a:p>
            <a:fld id="{B2E16D0E-0577-43B0-A8ED-CF4FEAD5F714}" type="slidenum">
              <a:rPr lang="en-US" smtClean="0"/>
              <a:t>‹#›</a:t>
            </a:fld>
            <a:endParaRPr lang="en-US"/>
          </a:p>
        </p:txBody>
      </p:sp>
    </p:spTree>
    <p:extLst>
      <p:ext uri="{BB962C8B-B14F-4D97-AF65-F5344CB8AC3E}">
        <p14:creationId xmlns:p14="http://schemas.microsoft.com/office/powerpoint/2010/main" val="3330725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7F4FAD73-9DBE-06FB-4C55-175E230FE67C}"/>
              </a:ext>
            </a:extLst>
          </p:cNvPr>
          <p:cNvSpPr>
            <a:spLocks noGrp="1"/>
          </p:cNvSpPr>
          <p:nvPr>
            <p:ph type="title"/>
          </p:nvPr>
        </p:nvSpPr>
        <p:spPr>
          <a:xfrm>
            <a:off x="839788" y="365125"/>
            <a:ext cx="105156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3BA33D09-8D8C-ED8D-EFBD-8C88A220C5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a16="http://schemas.microsoft.com/office/drawing/2014/main" id="{86863F09-4474-E710-D253-F7C57278433D}"/>
              </a:ext>
            </a:extLst>
          </p:cNvPr>
          <p:cNvSpPr>
            <a:spLocks noGrp="1"/>
          </p:cNvSpPr>
          <p:nvPr>
            <p:ph sz="half" idx="2"/>
          </p:nvPr>
        </p:nvSpPr>
        <p:spPr>
          <a:xfrm>
            <a:off x="839788" y="2505075"/>
            <a:ext cx="5157787"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a16="http://schemas.microsoft.com/office/drawing/2014/main" id="{4D62EB12-52F9-F988-C8B8-80F1744EA6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a16="http://schemas.microsoft.com/office/drawing/2014/main" id="{FA82F645-4B4C-7B1E-1B1D-D5F1C9F9AC53}"/>
              </a:ext>
            </a:extLst>
          </p:cNvPr>
          <p:cNvSpPr>
            <a:spLocks noGrp="1"/>
          </p:cNvSpPr>
          <p:nvPr>
            <p:ph sz="quarter" idx="4"/>
          </p:nvPr>
        </p:nvSpPr>
        <p:spPr>
          <a:xfrm>
            <a:off x="6172200" y="2505075"/>
            <a:ext cx="5183188"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a16="http://schemas.microsoft.com/office/drawing/2014/main" id="{6DD2BD2A-FA01-6BB9-E157-A1ACCF92318E}"/>
              </a:ext>
            </a:extLst>
          </p:cNvPr>
          <p:cNvSpPr>
            <a:spLocks noGrp="1"/>
          </p:cNvSpPr>
          <p:nvPr>
            <p:ph type="dt" sz="half" idx="10"/>
          </p:nvPr>
        </p:nvSpPr>
        <p:spPr/>
        <p:txBody>
          <a:bodyPr/>
          <a:lstStyle/>
          <a:p>
            <a:fld id="{32001E2E-74EE-4D14-B9EE-41EF9395FD48}" type="datetimeFigureOut">
              <a:rPr lang="en-US" smtClean="0"/>
              <a:t>11/24/2025</a:t>
            </a:fld>
            <a:endParaRPr lang="en-US"/>
          </a:p>
        </p:txBody>
      </p:sp>
      <p:sp>
        <p:nvSpPr>
          <p:cNvPr id="8" name="Substituent subsol 7">
            <a:extLst>
              <a:ext uri="{FF2B5EF4-FFF2-40B4-BE49-F238E27FC236}">
                <a16:creationId xmlns:a16="http://schemas.microsoft.com/office/drawing/2014/main" id="{56972A69-6DE8-1E9A-DBD8-0750BF9E0110}"/>
              </a:ext>
            </a:extLst>
          </p:cNvPr>
          <p:cNvSpPr>
            <a:spLocks noGrp="1"/>
          </p:cNvSpPr>
          <p:nvPr>
            <p:ph type="ftr" sz="quarter" idx="11"/>
          </p:nvPr>
        </p:nvSpPr>
        <p:spPr/>
        <p:txBody>
          <a:bodyPr/>
          <a:lstStyle/>
          <a:p>
            <a:endParaRPr lang="en-US"/>
          </a:p>
        </p:txBody>
      </p:sp>
      <p:sp>
        <p:nvSpPr>
          <p:cNvPr id="9" name="Substituent număr diapozitiv 8">
            <a:extLst>
              <a:ext uri="{FF2B5EF4-FFF2-40B4-BE49-F238E27FC236}">
                <a16:creationId xmlns:a16="http://schemas.microsoft.com/office/drawing/2014/main" id="{077C20D1-D981-4B86-2D9C-B36FD0AB1E22}"/>
              </a:ext>
            </a:extLst>
          </p:cNvPr>
          <p:cNvSpPr>
            <a:spLocks noGrp="1"/>
          </p:cNvSpPr>
          <p:nvPr>
            <p:ph type="sldNum" sz="quarter" idx="12"/>
          </p:nvPr>
        </p:nvSpPr>
        <p:spPr/>
        <p:txBody>
          <a:bodyPr/>
          <a:lstStyle/>
          <a:p>
            <a:fld id="{B2E16D0E-0577-43B0-A8ED-CF4FEAD5F714}" type="slidenum">
              <a:rPr lang="en-US" smtClean="0"/>
              <a:t>‹#›</a:t>
            </a:fld>
            <a:endParaRPr lang="en-US"/>
          </a:p>
        </p:txBody>
      </p:sp>
    </p:spTree>
    <p:extLst>
      <p:ext uri="{BB962C8B-B14F-4D97-AF65-F5344CB8AC3E}">
        <p14:creationId xmlns:p14="http://schemas.microsoft.com/office/powerpoint/2010/main" val="3733582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30457AA-7697-564A-DE4A-8535806DC8B2}"/>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a16="http://schemas.microsoft.com/office/drawing/2014/main" id="{3A8DE8A1-711E-35FC-4F0B-C841D1916DFD}"/>
              </a:ext>
            </a:extLst>
          </p:cNvPr>
          <p:cNvSpPr>
            <a:spLocks noGrp="1"/>
          </p:cNvSpPr>
          <p:nvPr>
            <p:ph type="dt" sz="half" idx="10"/>
          </p:nvPr>
        </p:nvSpPr>
        <p:spPr/>
        <p:txBody>
          <a:bodyPr/>
          <a:lstStyle/>
          <a:p>
            <a:fld id="{32001E2E-74EE-4D14-B9EE-41EF9395FD48}" type="datetimeFigureOut">
              <a:rPr lang="en-US" smtClean="0"/>
              <a:t>11/24/2025</a:t>
            </a:fld>
            <a:endParaRPr lang="en-US"/>
          </a:p>
        </p:txBody>
      </p:sp>
      <p:sp>
        <p:nvSpPr>
          <p:cNvPr id="4" name="Substituent subsol 3">
            <a:extLst>
              <a:ext uri="{FF2B5EF4-FFF2-40B4-BE49-F238E27FC236}">
                <a16:creationId xmlns:a16="http://schemas.microsoft.com/office/drawing/2014/main" id="{1254C65C-275D-E9B1-22E1-7E097D625C62}"/>
              </a:ext>
            </a:extLst>
          </p:cNvPr>
          <p:cNvSpPr>
            <a:spLocks noGrp="1"/>
          </p:cNvSpPr>
          <p:nvPr>
            <p:ph type="ftr" sz="quarter" idx="11"/>
          </p:nvPr>
        </p:nvSpPr>
        <p:spPr/>
        <p:txBody>
          <a:bodyPr/>
          <a:lstStyle/>
          <a:p>
            <a:endParaRPr lang="en-US"/>
          </a:p>
        </p:txBody>
      </p:sp>
      <p:sp>
        <p:nvSpPr>
          <p:cNvPr id="5" name="Substituent număr diapozitiv 4">
            <a:extLst>
              <a:ext uri="{FF2B5EF4-FFF2-40B4-BE49-F238E27FC236}">
                <a16:creationId xmlns:a16="http://schemas.microsoft.com/office/drawing/2014/main" id="{11F93C3E-8969-65DD-60EA-88B765080B29}"/>
              </a:ext>
            </a:extLst>
          </p:cNvPr>
          <p:cNvSpPr>
            <a:spLocks noGrp="1"/>
          </p:cNvSpPr>
          <p:nvPr>
            <p:ph type="sldNum" sz="quarter" idx="12"/>
          </p:nvPr>
        </p:nvSpPr>
        <p:spPr/>
        <p:txBody>
          <a:bodyPr/>
          <a:lstStyle/>
          <a:p>
            <a:fld id="{B2E16D0E-0577-43B0-A8ED-CF4FEAD5F714}" type="slidenum">
              <a:rPr lang="en-US" smtClean="0"/>
              <a:t>‹#›</a:t>
            </a:fld>
            <a:endParaRPr lang="en-US"/>
          </a:p>
        </p:txBody>
      </p:sp>
    </p:spTree>
    <p:extLst>
      <p:ext uri="{BB962C8B-B14F-4D97-AF65-F5344CB8AC3E}">
        <p14:creationId xmlns:p14="http://schemas.microsoft.com/office/powerpoint/2010/main" val="2810326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a16="http://schemas.microsoft.com/office/drawing/2014/main" id="{630EFF8C-7FA6-38DB-2F60-B15B72097A6D}"/>
              </a:ext>
            </a:extLst>
          </p:cNvPr>
          <p:cNvSpPr>
            <a:spLocks noGrp="1"/>
          </p:cNvSpPr>
          <p:nvPr>
            <p:ph type="dt" sz="half" idx="10"/>
          </p:nvPr>
        </p:nvSpPr>
        <p:spPr/>
        <p:txBody>
          <a:bodyPr/>
          <a:lstStyle/>
          <a:p>
            <a:fld id="{32001E2E-74EE-4D14-B9EE-41EF9395FD48}" type="datetimeFigureOut">
              <a:rPr lang="en-US" smtClean="0"/>
              <a:t>11/24/2025</a:t>
            </a:fld>
            <a:endParaRPr lang="en-US"/>
          </a:p>
        </p:txBody>
      </p:sp>
      <p:sp>
        <p:nvSpPr>
          <p:cNvPr id="3" name="Substituent subsol 2">
            <a:extLst>
              <a:ext uri="{FF2B5EF4-FFF2-40B4-BE49-F238E27FC236}">
                <a16:creationId xmlns:a16="http://schemas.microsoft.com/office/drawing/2014/main" id="{8051F5F0-4A72-2AC3-755C-00558B2E1A6B}"/>
              </a:ext>
            </a:extLst>
          </p:cNvPr>
          <p:cNvSpPr>
            <a:spLocks noGrp="1"/>
          </p:cNvSpPr>
          <p:nvPr>
            <p:ph type="ftr" sz="quarter" idx="11"/>
          </p:nvPr>
        </p:nvSpPr>
        <p:spPr/>
        <p:txBody>
          <a:bodyPr/>
          <a:lstStyle/>
          <a:p>
            <a:endParaRPr lang="en-US"/>
          </a:p>
        </p:txBody>
      </p:sp>
      <p:sp>
        <p:nvSpPr>
          <p:cNvPr id="4" name="Substituent număr diapozitiv 3">
            <a:extLst>
              <a:ext uri="{FF2B5EF4-FFF2-40B4-BE49-F238E27FC236}">
                <a16:creationId xmlns:a16="http://schemas.microsoft.com/office/drawing/2014/main" id="{824141C7-91E6-95D1-5804-68FFE9B1B769}"/>
              </a:ext>
            </a:extLst>
          </p:cNvPr>
          <p:cNvSpPr>
            <a:spLocks noGrp="1"/>
          </p:cNvSpPr>
          <p:nvPr>
            <p:ph type="sldNum" sz="quarter" idx="12"/>
          </p:nvPr>
        </p:nvSpPr>
        <p:spPr/>
        <p:txBody>
          <a:bodyPr/>
          <a:lstStyle/>
          <a:p>
            <a:fld id="{B2E16D0E-0577-43B0-A8ED-CF4FEAD5F714}" type="slidenum">
              <a:rPr lang="en-US" smtClean="0"/>
              <a:t>‹#›</a:t>
            </a:fld>
            <a:endParaRPr lang="en-US"/>
          </a:p>
        </p:txBody>
      </p:sp>
    </p:spTree>
    <p:extLst>
      <p:ext uri="{BB962C8B-B14F-4D97-AF65-F5344CB8AC3E}">
        <p14:creationId xmlns:p14="http://schemas.microsoft.com/office/powerpoint/2010/main" val="326356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3305E99-7DD0-6D8B-0F05-4BC1796A5D2B}"/>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0344298C-D383-E9C2-99B2-BFC43671D8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a16="http://schemas.microsoft.com/office/drawing/2014/main" id="{334E4037-8D3E-88DF-6021-5B99B0FC20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E282102D-19FC-11A0-C9D1-2170314510F0}"/>
              </a:ext>
            </a:extLst>
          </p:cNvPr>
          <p:cNvSpPr>
            <a:spLocks noGrp="1"/>
          </p:cNvSpPr>
          <p:nvPr>
            <p:ph type="dt" sz="half" idx="10"/>
          </p:nvPr>
        </p:nvSpPr>
        <p:spPr/>
        <p:txBody>
          <a:bodyPr/>
          <a:lstStyle/>
          <a:p>
            <a:fld id="{32001E2E-74EE-4D14-B9EE-41EF9395FD48}" type="datetimeFigureOut">
              <a:rPr lang="en-US" smtClean="0"/>
              <a:t>11/24/2025</a:t>
            </a:fld>
            <a:endParaRPr lang="en-US"/>
          </a:p>
        </p:txBody>
      </p:sp>
      <p:sp>
        <p:nvSpPr>
          <p:cNvPr id="6" name="Substituent subsol 5">
            <a:extLst>
              <a:ext uri="{FF2B5EF4-FFF2-40B4-BE49-F238E27FC236}">
                <a16:creationId xmlns:a16="http://schemas.microsoft.com/office/drawing/2014/main" id="{A48B1C38-C11F-4A57-B13A-EA7AD8C78B0D}"/>
              </a:ext>
            </a:extLst>
          </p:cNvPr>
          <p:cNvSpPr>
            <a:spLocks noGrp="1"/>
          </p:cNvSpPr>
          <p:nvPr>
            <p:ph type="ftr" sz="quarter" idx="11"/>
          </p:nvPr>
        </p:nvSpPr>
        <p:spPr/>
        <p:txBody>
          <a:bodyPr/>
          <a:lstStyle/>
          <a:p>
            <a:endParaRPr lang="en-US"/>
          </a:p>
        </p:txBody>
      </p:sp>
      <p:sp>
        <p:nvSpPr>
          <p:cNvPr id="7" name="Substituent număr diapozitiv 6">
            <a:extLst>
              <a:ext uri="{FF2B5EF4-FFF2-40B4-BE49-F238E27FC236}">
                <a16:creationId xmlns:a16="http://schemas.microsoft.com/office/drawing/2014/main" id="{F3A149F9-4449-C08B-4773-686312656AFD}"/>
              </a:ext>
            </a:extLst>
          </p:cNvPr>
          <p:cNvSpPr>
            <a:spLocks noGrp="1"/>
          </p:cNvSpPr>
          <p:nvPr>
            <p:ph type="sldNum" sz="quarter" idx="12"/>
          </p:nvPr>
        </p:nvSpPr>
        <p:spPr/>
        <p:txBody>
          <a:bodyPr/>
          <a:lstStyle/>
          <a:p>
            <a:fld id="{B2E16D0E-0577-43B0-A8ED-CF4FEAD5F714}" type="slidenum">
              <a:rPr lang="en-US" smtClean="0"/>
              <a:t>‹#›</a:t>
            </a:fld>
            <a:endParaRPr lang="en-US"/>
          </a:p>
        </p:txBody>
      </p:sp>
    </p:spTree>
    <p:extLst>
      <p:ext uri="{BB962C8B-B14F-4D97-AF65-F5344CB8AC3E}">
        <p14:creationId xmlns:p14="http://schemas.microsoft.com/office/powerpoint/2010/main" val="758263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E02F1784-DAF6-CA09-2F7A-881AE41BE06F}"/>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a16="http://schemas.microsoft.com/office/drawing/2014/main" id="{4DFF3C12-95FA-EDED-D7B0-4AFB74EB88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ubstituent text 3">
            <a:extLst>
              <a:ext uri="{FF2B5EF4-FFF2-40B4-BE49-F238E27FC236}">
                <a16:creationId xmlns:a16="http://schemas.microsoft.com/office/drawing/2014/main" id="{C86A9C0D-99E4-D79D-792D-65BB2BEAAA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A106F257-E28E-A329-0999-945BC89F6B71}"/>
              </a:ext>
            </a:extLst>
          </p:cNvPr>
          <p:cNvSpPr>
            <a:spLocks noGrp="1"/>
          </p:cNvSpPr>
          <p:nvPr>
            <p:ph type="dt" sz="half" idx="10"/>
          </p:nvPr>
        </p:nvSpPr>
        <p:spPr/>
        <p:txBody>
          <a:bodyPr/>
          <a:lstStyle/>
          <a:p>
            <a:fld id="{32001E2E-74EE-4D14-B9EE-41EF9395FD48}" type="datetimeFigureOut">
              <a:rPr lang="en-US" smtClean="0"/>
              <a:t>11/24/2025</a:t>
            </a:fld>
            <a:endParaRPr lang="en-US"/>
          </a:p>
        </p:txBody>
      </p:sp>
      <p:sp>
        <p:nvSpPr>
          <p:cNvPr id="6" name="Substituent subsol 5">
            <a:extLst>
              <a:ext uri="{FF2B5EF4-FFF2-40B4-BE49-F238E27FC236}">
                <a16:creationId xmlns:a16="http://schemas.microsoft.com/office/drawing/2014/main" id="{D9A39D4F-8DEF-55A4-8574-42CC3C259110}"/>
              </a:ext>
            </a:extLst>
          </p:cNvPr>
          <p:cNvSpPr>
            <a:spLocks noGrp="1"/>
          </p:cNvSpPr>
          <p:nvPr>
            <p:ph type="ftr" sz="quarter" idx="11"/>
          </p:nvPr>
        </p:nvSpPr>
        <p:spPr/>
        <p:txBody>
          <a:bodyPr/>
          <a:lstStyle/>
          <a:p>
            <a:endParaRPr lang="en-US"/>
          </a:p>
        </p:txBody>
      </p:sp>
      <p:sp>
        <p:nvSpPr>
          <p:cNvPr id="7" name="Substituent număr diapozitiv 6">
            <a:extLst>
              <a:ext uri="{FF2B5EF4-FFF2-40B4-BE49-F238E27FC236}">
                <a16:creationId xmlns:a16="http://schemas.microsoft.com/office/drawing/2014/main" id="{950CFF5B-D5A5-A945-DB50-DB49E062C988}"/>
              </a:ext>
            </a:extLst>
          </p:cNvPr>
          <p:cNvSpPr>
            <a:spLocks noGrp="1"/>
          </p:cNvSpPr>
          <p:nvPr>
            <p:ph type="sldNum" sz="quarter" idx="12"/>
          </p:nvPr>
        </p:nvSpPr>
        <p:spPr/>
        <p:txBody>
          <a:bodyPr/>
          <a:lstStyle/>
          <a:p>
            <a:fld id="{B2E16D0E-0577-43B0-A8ED-CF4FEAD5F714}" type="slidenum">
              <a:rPr lang="en-US" smtClean="0"/>
              <a:t>‹#›</a:t>
            </a:fld>
            <a:endParaRPr lang="en-US"/>
          </a:p>
        </p:txBody>
      </p:sp>
    </p:spTree>
    <p:extLst>
      <p:ext uri="{BB962C8B-B14F-4D97-AF65-F5344CB8AC3E}">
        <p14:creationId xmlns:p14="http://schemas.microsoft.com/office/powerpoint/2010/main" val="1559983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a16="http://schemas.microsoft.com/office/drawing/2014/main" id="{79B12C0E-C62F-7E42-FBC2-AD37D60D25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6A6D3B81-9240-801D-9684-59CB7C6C21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99758028-DD3A-6F5A-4213-E26D88F794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001E2E-74EE-4D14-B9EE-41EF9395FD48}" type="datetimeFigureOut">
              <a:rPr lang="en-US" smtClean="0"/>
              <a:t>11/24/2025</a:t>
            </a:fld>
            <a:endParaRPr lang="en-US"/>
          </a:p>
        </p:txBody>
      </p:sp>
      <p:sp>
        <p:nvSpPr>
          <p:cNvPr id="5" name="Substituent subsol 4">
            <a:extLst>
              <a:ext uri="{FF2B5EF4-FFF2-40B4-BE49-F238E27FC236}">
                <a16:creationId xmlns:a16="http://schemas.microsoft.com/office/drawing/2014/main" id="{A27BD7B4-E88C-56FC-A073-CCDA342EC1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ubstituent număr diapozitiv 5">
            <a:extLst>
              <a:ext uri="{FF2B5EF4-FFF2-40B4-BE49-F238E27FC236}">
                <a16:creationId xmlns:a16="http://schemas.microsoft.com/office/drawing/2014/main" id="{3FFD58CA-20C6-0EF5-F3FA-9726AF4FF4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E16D0E-0577-43B0-A8ED-CF4FEAD5F714}" type="slidenum">
              <a:rPr lang="en-US" smtClean="0"/>
              <a:t>‹#›</a:t>
            </a:fld>
            <a:endParaRPr lang="en-US"/>
          </a:p>
        </p:txBody>
      </p:sp>
    </p:spTree>
    <p:extLst>
      <p:ext uri="{BB962C8B-B14F-4D97-AF65-F5344CB8AC3E}">
        <p14:creationId xmlns:p14="http://schemas.microsoft.com/office/powerpoint/2010/main" val="261376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plantcrazy.blogspot.com/2008/01/ficus-retusa-ginseng-ficus.html" TargetMode="External"/><Relationship Id="rId2" Type="http://schemas.openxmlformats.org/officeDocument/2006/relationships/image" Target="../media/image1.JPG"/><Relationship Id="rId1" Type="http://schemas.openxmlformats.org/officeDocument/2006/relationships/slideLayout" Target="../slideLayouts/slideLayout9.xml"/><Relationship Id="rId4" Type="http://schemas.openxmlformats.org/officeDocument/2006/relationships/hyperlink" Target="https://creativecommons.org/licenses/by-nc-nd/3.0/"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hyperlink" Target="https://creativecommons.org/licenses/by-nc-sa/3.0/" TargetMode="External"/><Relationship Id="rId4" Type="http://schemas.openxmlformats.org/officeDocument/2006/relationships/hyperlink" Target="https://www.flickr.com/photos/tarjeplanta/3127569947/"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3DF9DFC-D8A8-E0E9-BFA5-156420195856}"/>
              </a:ext>
            </a:extLst>
          </p:cNvPr>
          <p:cNvSpPr>
            <a:spLocks noGrp="1"/>
          </p:cNvSpPr>
          <p:nvPr>
            <p:ph type="ctrTitle"/>
          </p:nvPr>
        </p:nvSpPr>
        <p:spPr>
          <a:xfrm>
            <a:off x="1524000" y="1122362"/>
            <a:ext cx="9144000" cy="3224555"/>
          </a:xfrm>
        </p:spPr>
        <p:txBody>
          <a:bodyPr>
            <a:noAutofit/>
          </a:bodyPr>
          <a:lstStyle/>
          <a:p>
            <a:br>
              <a:rPr lang="ro-RO" sz="4400" dirty="0">
                <a:latin typeface="Arial Black" panose="020B0A04020102020204" pitchFamily="34" charset="0"/>
              </a:rPr>
            </a:br>
            <a:r>
              <a:rPr lang="en-US" sz="4400" dirty="0">
                <a:latin typeface="Arial Black" panose="020B0A04020102020204" pitchFamily="34" charset="0"/>
              </a:rPr>
              <a:t>Natura </a:t>
            </a:r>
            <a:r>
              <a:rPr lang="en-US" sz="4400" dirty="0" err="1">
                <a:latin typeface="Arial Black" panose="020B0A04020102020204" pitchFamily="34" charset="0"/>
              </a:rPr>
              <a:t>juridcă</a:t>
            </a:r>
            <a:r>
              <a:rPr lang="en-US" sz="4400" dirty="0">
                <a:latin typeface="Arial Black" panose="020B0A04020102020204" pitchFamily="34" charset="0"/>
              </a:rPr>
              <a:t> a </a:t>
            </a:r>
            <a:r>
              <a:rPr lang="en-US" sz="4400" dirty="0" err="1">
                <a:latin typeface="Arial Black" panose="020B0A04020102020204" pitchFamily="34" charset="0"/>
              </a:rPr>
              <a:t>participării</a:t>
            </a:r>
            <a:r>
              <a:rPr lang="en-US" sz="4400" dirty="0">
                <a:latin typeface="Arial Black" panose="020B0A04020102020204" pitchFamily="34" charset="0"/>
              </a:rPr>
              <a:t> </a:t>
            </a:r>
            <a:r>
              <a:rPr lang="en-US" sz="4400" dirty="0" err="1">
                <a:latin typeface="Arial Black" panose="020B0A04020102020204" pitchFamily="34" charset="0"/>
              </a:rPr>
              <a:t>avocatului</a:t>
            </a:r>
            <a:r>
              <a:rPr lang="en-US" sz="4400" dirty="0">
                <a:latin typeface="Arial Black" panose="020B0A04020102020204" pitchFamily="34" charset="0"/>
              </a:rPr>
              <a:t> </a:t>
            </a:r>
            <a:r>
              <a:rPr lang="en-US" sz="4400" dirty="0" err="1">
                <a:latin typeface="Arial Black" panose="020B0A04020102020204" pitchFamily="34" charset="0"/>
              </a:rPr>
              <a:t>în</a:t>
            </a:r>
            <a:r>
              <a:rPr lang="en-US" sz="4400" dirty="0">
                <a:latin typeface="Arial Black" panose="020B0A04020102020204" pitchFamily="34" charset="0"/>
              </a:rPr>
              <a:t> </a:t>
            </a:r>
            <a:r>
              <a:rPr lang="en-US" sz="4400" dirty="0" err="1">
                <a:latin typeface="Arial Black" panose="020B0A04020102020204" pitchFamily="34" charset="0"/>
              </a:rPr>
              <a:t>procesul</a:t>
            </a:r>
            <a:r>
              <a:rPr lang="en-US" sz="4400" dirty="0">
                <a:latin typeface="Arial Black" panose="020B0A04020102020204" pitchFamily="34" charset="0"/>
              </a:rPr>
              <a:t> penal. </a:t>
            </a:r>
            <a:r>
              <a:rPr lang="en-US" sz="4400" dirty="0" err="1">
                <a:latin typeface="Arial Black" panose="020B0A04020102020204" pitchFamily="34" charset="0"/>
              </a:rPr>
              <a:t>Drepturile</a:t>
            </a:r>
            <a:r>
              <a:rPr lang="en-US" sz="4400" dirty="0">
                <a:latin typeface="Arial Black" panose="020B0A04020102020204" pitchFamily="34" charset="0"/>
              </a:rPr>
              <a:t> </a:t>
            </a:r>
            <a:r>
              <a:rPr lang="en-US" sz="4400" dirty="0" err="1">
                <a:latin typeface="Arial Black" panose="020B0A04020102020204" pitchFamily="34" charset="0"/>
              </a:rPr>
              <a:t>și</a:t>
            </a:r>
            <a:r>
              <a:rPr lang="en-US" sz="4400" dirty="0">
                <a:latin typeface="Arial Black" panose="020B0A04020102020204" pitchFamily="34" charset="0"/>
              </a:rPr>
              <a:t> </a:t>
            </a:r>
            <a:r>
              <a:rPr lang="en-US" sz="4400" dirty="0" err="1">
                <a:latin typeface="Arial Black" panose="020B0A04020102020204" pitchFamily="34" charset="0"/>
              </a:rPr>
              <a:t>obligațiile</a:t>
            </a:r>
            <a:r>
              <a:rPr lang="en-US" sz="4400" dirty="0">
                <a:latin typeface="Arial Black" panose="020B0A04020102020204" pitchFamily="34" charset="0"/>
              </a:rPr>
              <a:t> </a:t>
            </a:r>
            <a:r>
              <a:rPr lang="en-US" sz="4400" dirty="0" err="1">
                <a:latin typeface="Arial Black" panose="020B0A04020102020204" pitchFamily="34" charset="0"/>
              </a:rPr>
              <a:t>acestuia</a:t>
            </a:r>
            <a:r>
              <a:rPr lang="en-US" sz="4400" dirty="0">
                <a:latin typeface="Arial Black" panose="020B0A04020102020204" pitchFamily="34" charset="0"/>
              </a:rPr>
              <a:t>.</a:t>
            </a:r>
            <a:br>
              <a:rPr lang="en-US" sz="4400" dirty="0">
                <a:latin typeface="Arial Black" panose="020B0A04020102020204" pitchFamily="34" charset="0"/>
              </a:rPr>
            </a:br>
            <a:endParaRPr lang="en-US" sz="4400" dirty="0">
              <a:latin typeface="Arial Black" panose="020B0A04020102020204" pitchFamily="34" charset="0"/>
            </a:endParaRPr>
          </a:p>
        </p:txBody>
      </p:sp>
      <p:sp>
        <p:nvSpPr>
          <p:cNvPr id="3" name="Subtitlu 2">
            <a:extLst>
              <a:ext uri="{FF2B5EF4-FFF2-40B4-BE49-F238E27FC236}">
                <a16:creationId xmlns:a16="http://schemas.microsoft.com/office/drawing/2014/main" id="{B945D8DF-7B9F-9781-5D42-0DA50EE01E2F}"/>
              </a:ext>
            </a:extLst>
          </p:cNvPr>
          <p:cNvSpPr>
            <a:spLocks noGrp="1"/>
          </p:cNvSpPr>
          <p:nvPr>
            <p:ph type="subTitle" idx="1"/>
          </p:nvPr>
        </p:nvSpPr>
        <p:spPr>
          <a:xfrm>
            <a:off x="4121834" y="4951827"/>
            <a:ext cx="7005710" cy="1603717"/>
          </a:xfrm>
        </p:spPr>
        <p:txBody>
          <a:bodyPr>
            <a:normAutofit fontScale="32500" lnSpcReduction="20000"/>
          </a:bodyPr>
          <a:lstStyle/>
          <a:p>
            <a:endParaRPr lang="ro-RO" dirty="0"/>
          </a:p>
          <a:p>
            <a:endParaRPr lang="ro-RO" dirty="0"/>
          </a:p>
          <a:p>
            <a:pPr algn="r"/>
            <a:r>
              <a:rPr lang="en-US" sz="5800" dirty="0">
                <a:latin typeface="Arial Black" panose="020B0A04020102020204" pitchFamily="34" charset="0"/>
              </a:rPr>
              <a:t>Un material </a:t>
            </a:r>
            <a:r>
              <a:rPr lang="en-US" sz="5800" dirty="0" err="1">
                <a:latin typeface="Arial Black" panose="020B0A04020102020204" pitchFamily="34" charset="0"/>
              </a:rPr>
              <a:t>pregătit</a:t>
            </a:r>
            <a:r>
              <a:rPr lang="en-US" sz="5800" dirty="0">
                <a:latin typeface="Arial Black" panose="020B0A04020102020204" pitchFamily="34" charset="0"/>
              </a:rPr>
              <a:t> de Mihnea Stoica </a:t>
            </a:r>
          </a:p>
          <a:p>
            <a:pPr algn="r"/>
            <a:r>
              <a:rPr lang="en-US" sz="5800" dirty="0" err="1">
                <a:latin typeface="Arial Black" panose="020B0A04020102020204" pitchFamily="34" charset="0"/>
              </a:rPr>
              <a:t>Disponibil</a:t>
            </a:r>
            <a:r>
              <a:rPr lang="en-US" sz="5800" dirty="0">
                <a:latin typeface="Arial Black" panose="020B0A04020102020204" pitchFamily="34" charset="0"/>
              </a:rPr>
              <a:t> pe </a:t>
            </a:r>
            <a:r>
              <a:rPr lang="ro-RO" sz="5800" dirty="0">
                <a:latin typeface="Arial Black" panose="020B0A04020102020204" pitchFamily="34" charset="0"/>
              </a:rPr>
              <a:t>grupul de Facebook </a:t>
            </a:r>
          </a:p>
          <a:p>
            <a:pPr algn="r"/>
            <a:r>
              <a:rPr lang="ro-RO" sz="9800" u="sng" dirty="0">
                <a:latin typeface="Arial Black" panose="020B0A04020102020204" pitchFamily="34" charset="0"/>
              </a:rPr>
              <a:t>D</a:t>
            </a:r>
            <a:r>
              <a:rPr lang="en-US" sz="9800" u="sng" dirty="0" err="1">
                <a:latin typeface="Arial Black" panose="020B0A04020102020204" pitchFamily="34" charset="0"/>
              </a:rPr>
              <a:t>rept</a:t>
            </a:r>
            <a:r>
              <a:rPr lang="ro-RO" sz="9800" u="sng" dirty="0">
                <a:latin typeface="Arial Black" panose="020B0A04020102020204" pitchFamily="34" charset="0"/>
              </a:rPr>
              <a:t> </a:t>
            </a:r>
            <a:r>
              <a:rPr lang="ro-RO" sz="9800" u="sng" dirty="0" err="1">
                <a:latin typeface="Arial Black" panose="020B0A04020102020204" pitchFamily="34" charset="0"/>
              </a:rPr>
              <a:t>îț</a:t>
            </a:r>
            <a:r>
              <a:rPr lang="en-US" sz="9800" u="sng" dirty="0" err="1">
                <a:latin typeface="Arial Black" panose="020B0A04020102020204" pitchFamily="34" charset="0"/>
              </a:rPr>
              <a:t>i</a:t>
            </a:r>
            <a:r>
              <a:rPr lang="ro-RO" sz="9800" u="sng" dirty="0">
                <a:latin typeface="Arial Black" panose="020B0A04020102020204" pitchFamily="34" charset="0"/>
              </a:rPr>
              <a:t> </a:t>
            </a:r>
            <a:r>
              <a:rPr lang="en-US" sz="9800" u="sng" dirty="0">
                <a:latin typeface="Arial Black" panose="020B0A04020102020204" pitchFamily="34" charset="0"/>
              </a:rPr>
              <a:t>spun</a:t>
            </a:r>
            <a:endParaRPr lang="ro-RO" sz="5800" u="sng" dirty="0">
              <a:latin typeface="Arial Black" panose="020B0A04020102020204" pitchFamily="34" charset="0"/>
            </a:endParaRPr>
          </a:p>
          <a:p>
            <a:pPr algn="r"/>
            <a:endParaRPr lang="en-US" sz="5800" u="sng" dirty="0">
              <a:latin typeface="Arial Black" panose="020B0A04020102020204" pitchFamily="34" charset="0"/>
            </a:endParaRPr>
          </a:p>
          <a:p>
            <a:endParaRPr lang="en-US" dirty="0"/>
          </a:p>
        </p:txBody>
      </p:sp>
    </p:spTree>
    <p:extLst>
      <p:ext uri="{BB962C8B-B14F-4D97-AF65-F5344CB8AC3E}">
        <p14:creationId xmlns:p14="http://schemas.microsoft.com/office/powerpoint/2010/main" val="3469209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B5F2C-D21B-288E-4F28-D11D86D54EFA}"/>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2E80261F-9A4D-08D0-39BD-6DC7FA07338C}"/>
              </a:ext>
            </a:extLst>
          </p:cNvPr>
          <p:cNvSpPr>
            <a:spLocks noGrp="1"/>
          </p:cNvSpPr>
          <p:nvPr>
            <p:ph type="ctrTitle"/>
          </p:nvPr>
        </p:nvSpPr>
        <p:spPr>
          <a:xfrm>
            <a:off x="675249" y="1122364"/>
            <a:ext cx="10761785" cy="284406"/>
          </a:xfrm>
        </p:spPr>
        <p:txBody>
          <a:bodyPr>
            <a:normAutofit fontScale="90000"/>
          </a:bodyPr>
          <a:lstStyle/>
          <a:p>
            <a:r>
              <a:rPr lang="en-US" dirty="0" err="1">
                <a:latin typeface="Arial Black" panose="020B0A04020102020204" pitchFamily="34" charset="0"/>
              </a:rPr>
              <a:t>Obliga</a:t>
            </a:r>
            <a:r>
              <a:rPr lang="ro-RO" dirty="0">
                <a:latin typeface="Arial Black" panose="020B0A04020102020204" pitchFamily="34" charset="0"/>
              </a:rPr>
              <a:t>ț</a:t>
            </a:r>
            <a:r>
              <a:rPr lang="en-US" dirty="0">
                <a:latin typeface="Arial Black" panose="020B0A04020102020204" pitchFamily="34" charset="0"/>
              </a:rPr>
              <a:t>ii</a:t>
            </a:r>
            <a:r>
              <a:rPr lang="ro-RO" dirty="0">
                <a:latin typeface="Arial Black" panose="020B0A04020102020204" pitchFamily="34" charset="0"/>
              </a:rPr>
              <a:t>le</a:t>
            </a:r>
            <a:r>
              <a:rPr lang="en-US" dirty="0">
                <a:latin typeface="Arial Black" panose="020B0A04020102020204" pitchFamily="34" charset="0"/>
              </a:rPr>
              <a:t> </a:t>
            </a:r>
            <a:r>
              <a:rPr lang="ro-RO" dirty="0">
                <a:latin typeface="Arial Black" panose="020B0A04020102020204" pitchFamily="34" charset="0"/>
              </a:rPr>
              <a:t>și </a:t>
            </a:r>
            <a:r>
              <a:rPr lang="en-US" dirty="0" err="1">
                <a:latin typeface="Arial Black" panose="020B0A04020102020204" pitchFamily="34" charset="0"/>
              </a:rPr>
              <a:t>izvorul</a:t>
            </a:r>
            <a:r>
              <a:rPr lang="en-US" dirty="0">
                <a:latin typeface="Arial Black" panose="020B0A04020102020204" pitchFamily="34" charset="0"/>
              </a:rPr>
              <a:t> lor</a:t>
            </a:r>
          </a:p>
        </p:txBody>
      </p:sp>
      <p:sp>
        <p:nvSpPr>
          <p:cNvPr id="3" name="Subtitlu 2">
            <a:extLst>
              <a:ext uri="{FF2B5EF4-FFF2-40B4-BE49-F238E27FC236}">
                <a16:creationId xmlns:a16="http://schemas.microsoft.com/office/drawing/2014/main" id="{8344FD10-6A5F-8408-A0EA-B163214B2484}"/>
              </a:ext>
            </a:extLst>
          </p:cNvPr>
          <p:cNvSpPr>
            <a:spLocks noGrp="1"/>
          </p:cNvSpPr>
          <p:nvPr>
            <p:ph type="subTitle" idx="1"/>
          </p:nvPr>
        </p:nvSpPr>
        <p:spPr>
          <a:xfrm>
            <a:off x="576775" y="1589649"/>
            <a:ext cx="11043139" cy="4909625"/>
          </a:xfrm>
        </p:spPr>
        <p:txBody>
          <a:bodyPr>
            <a:normAutofit fontScale="92500" lnSpcReduction="20000"/>
          </a:bodyPr>
          <a:lstStyle/>
          <a:p>
            <a:pPr algn="just"/>
            <a:r>
              <a:rPr lang="ro-RO" dirty="0">
                <a:latin typeface="Arial Black" panose="020B0A04020102020204" pitchFamily="34" charset="0"/>
              </a:rPr>
              <a:t>Legea organică</a:t>
            </a:r>
          </a:p>
          <a:p>
            <a:pPr algn="just"/>
            <a:r>
              <a:rPr lang="ro-RO" dirty="0">
                <a:latin typeface="Arial Black" panose="020B0A04020102020204" pitchFamily="34" charset="0"/>
              </a:rPr>
              <a:t>Art. 39 (1)Avocatul este dator </a:t>
            </a:r>
            <a:r>
              <a:rPr lang="ro-RO" dirty="0">
                <a:solidFill>
                  <a:srgbClr val="FF0000"/>
                </a:solidFill>
                <a:latin typeface="Arial Black" panose="020B0A04020102020204" pitchFamily="34" charset="0"/>
              </a:rPr>
              <a:t>să studieze temeinic cauzele </a:t>
            </a:r>
            <a:r>
              <a:rPr lang="ro-RO" dirty="0">
                <a:latin typeface="Arial Black" panose="020B0A04020102020204" pitchFamily="34" charset="0"/>
              </a:rPr>
              <a:t>care i-au fost </a:t>
            </a:r>
            <a:r>
              <a:rPr lang="ro-RO" dirty="0" err="1">
                <a:latin typeface="Arial Black" panose="020B0A04020102020204" pitchFamily="34" charset="0"/>
              </a:rPr>
              <a:t>încredinţate</a:t>
            </a:r>
            <a:r>
              <a:rPr lang="ro-RO" dirty="0">
                <a:latin typeface="Arial Black" panose="020B0A04020102020204" pitchFamily="34" charset="0"/>
              </a:rPr>
              <a:t>, angajate sau din oficiu</a:t>
            </a:r>
            <a:r>
              <a:rPr lang="en-US" b="1" baseline="30000" dirty="0"/>
              <a:t> 1</a:t>
            </a:r>
            <a:r>
              <a:rPr lang="en-US" b="1" dirty="0"/>
              <a:t>/</a:t>
            </a:r>
            <a:r>
              <a:rPr lang="ro-RO" dirty="0">
                <a:latin typeface="Arial Black" panose="020B0A04020102020204" pitchFamily="34" charset="0"/>
              </a:rPr>
              <a:t>, </a:t>
            </a:r>
            <a:r>
              <a:rPr lang="ro-RO" dirty="0">
                <a:solidFill>
                  <a:srgbClr val="FF0000"/>
                </a:solidFill>
                <a:latin typeface="Arial Black" panose="020B0A04020102020204" pitchFamily="34" charset="0"/>
              </a:rPr>
              <a:t>să se prezinte la fiecare termen </a:t>
            </a:r>
            <a:r>
              <a:rPr lang="ro-RO" dirty="0">
                <a:latin typeface="Arial Black" panose="020B0A04020102020204" pitchFamily="34" charset="0"/>
              </a:rPr>
              <a:t>la </a:t>
            </a:r>
            <a:r>
              <a:rPr lang="ro-RO" dirty="0" err="1">
                <a:latin typeface="Arial Black" panose="020B0A04020102020204" pitchFamily="34" charset="0"/>
              </a:rPr>
              <a:t>instanţele</a:t>
            </a:r>
            <a:r>
              <a:rPr lang="ro-RO" dirty="0">
                <a:latin typeface="Arial Black" panose="020B0A04020102020204" pitchFamily="34" charset="0"/>
              </a:rPr>
              <a:t> de judecată sau la organele de urmărire penală ori la alte </a:t>
            </a:r>
            <a:r>
              <a:rPr lang="ro-RO" dirty="0" err="1">
                <a:latin typeface="Arial Black" panose="020B0A04020102020204" pitchFamily="34" charset="0"/>
              </a:rPr>
              <a:t>instituţii</a:t>
            </a:r>
            <a:r>
              <a:rPr lang="ro-RO" dirty="0">
                <a:latin typeface="Arial Black" panose="020B0A04020102020204" pitchFamily="34" charset="0"/>
              </a:rPr>
              <a:t>, conform mandatului </a:t>
            </a:r>
            <a:r>
              <a:rPr lang="ro-RO" dirty="0" err="1">
                <a:latin typeface="Arial Black" panose="020B0A04020102020204" pitchFamily="34" charset="0"/>
              </a:rPr>
              <a:t>încredinţat</a:t>
            </a:r>
            <a:r>
              <a:rPr lang="ro-RO" b="1" baseline="30000" dirty="0"/>
              <a:t> 2</a:t>
            </a:r>
            <a:r>
              <a:rPr lang="en-US" b="1" dirty="0"/>
              <a:t>/</a:t>
            </a:r>
            <a:r>
              <a:rPr lang="ro-RO" dirty="0">
                <a:latin typeface="Arial Black" panose="020B0A04020102020204" pitchFamily="34" charset="0"/>
              </a:rPr>
              <a:t>, </a:t>
            </a:r>
            <a:r>
              <a:rPr lang="ro-RO" dirty="0">
                <a:solidFill>
                  <a:srgbClr val="FF0000"/>
                </a:solidFill>
                <a:latin typeface="Arial Black" panose="020B0A04020102020204" pitchFamily="34" charset="0"/>
              </a:rPr>
              <a:t>să manifeste </a:t>
            </a:r>
            <a:r>
              <a:rPr lang="ro-RO" dirty="0" err="1">
                <a:solidFill>
                  <a:srgbClr val="FF0000"/>
                </a:solidFill>
                <a:latin typeface="Arial Black" panose="020B0A04020102020204" pitchFamily="34" charset="0"/>
              </a:rPr>
              <a:t>conştiinciozitate</a:t>
            </a:r>
            <a:r>
              <a:rPr lang="ro-RO" dirty="0">
                <a:solidFill>
                  <a:srgbClr val="FF0000"/>
                </a:solidFill>
                <a:latin typeface="Arial Black" panose="020B0A04020102020204" pitchFamily="34" charset="0"/>
              </a:rPr>
              <a:t> </a:t>
            </a:r>
            <a:r>
              <a:rPr lang="ro-RO" dirty="0" err="1">
                <a:solidFill>
                  <a:srgbClr val="FF0000"/>
                </a:solidFill>
                <a:latin typeface="Arial Black" panose="020B0A04020102020204" pitchFamily="34" charset="0"/>
              </a:rPr>
              <a:t>şi</a:t>
            </a:r>
            <a:r>
              <a:rPr lang="ro-RO" dirty="0">
                <a:solidFill>
                  <a:srgbClr val="FF0000"/>
                </a:solidFill>
                <a:latin typeface="Arial Black" panose="020B0A04020102020204" pitchFamily="34" charset="0"/>
              </a:rPr>
              <a:t> probitate profesională</a:t>
            </a:r>
            <a:r>
              <a:rPr lang="ro-RO" b="1" baseline="30000" dirty="0"/>
              <a:t> 3</a:t>
            </a:r>
            <a:r>
              <a:rPr lang="en-US" b="1" dirty="0"/>
              <a:t>/</a:t>
            </a:r>
            <a:r>
              <a:rPr lang="ro-RO" dirty="0">
                <a:latin typeface="Arial Black" panose="020B0A04020102020204" pitchFamily="34" charset="0"/>
              </a:rPr>
              <a:t>, </a:t>
            </a:r>
            <a:r>
              <a:rPr lang="ro-RO" dirty="0">
                <a:solidFill>
                  <a:srgbClr val="FF0000"/>
                </a:solidFill>
                <a:latin typeface="Arial Black" panose="020B0A04020102020204" pitchFamily="34" charset="0"/>
              </a:rPr>
              <a:t>să pledeze cu demnitate </a:t>
            </a:r>
            <a:r>
              <a:rPr lang="ro-RO" dirty="0" err="1">
                <a:latin typeface="Arial Black" panose="020B0A04020102020204" pitchFamily="34" charset="0"/>
              </a:rPr>
              <a:t>faţă</a:t>
            </a:r>
            <a:r>
              <a:rPr lang="ro-RO" dirty="0">
                <a:latin typeface="Arial Black" panose="020B0A04020102020204" pitchFamily="34" charset="0"/>
              </a:rPr>
              <a:t> de judecători </a:t>
            </a:r>
            <a:r>
              <a:rPr lang="ro-RO" dirty="0" err="1">
                <a:latin typeface="Arial Black" panose="020B0A04020102020204" pitchFamily="34" charset="0"/>
              </a:rPr>
              <a:t>şi</a:t>
            </a:r>
            <a:r>
              <a:rPr lang="ro-RO" dirty="0">
                <a:latin typeface="Arial Black" panose="020B0A04020102020204" pitchFamily="34" charset="0"/>
              </a:rPr>
              <a:t> de </a:t>
            </a:r>
            <a:r>
              <a:rPr lang="ro-RO" dirty="0" err="1">
                <a:latin typeface="Arial Black" panose="020B0A04020102020204" pitchFamily="34" charset="0"/>
              </a:rPr>
              <a:t>părţile</a:t>
            </a:r>
            <a:r>
              <a:rPr lang="ro-RO" dirty="0">
                <a:latin typeface="Arial Black" panose="020B0A04020102020204" pitchFamily="34" charset="0"/>
              </a:rPr>
              <a:t> din proces</a:t>
            </a:r>
            <a:r>
              <a:rPr lang="ro-RO" b="1" baseline="30000" dirty="0"/>
              <a:t> 4</a:t>
            </a:r>
            <a:r>
              <a:rPr lang="en-US" b="1" dirty="0"/>
              <a:t>/</a:t>
            </a:r>
            <a:r>
              <a:rPr lang="ro-RO" dirty="0">
                <a:latin typeface="Arial Black" panose="020B0A04020102020204" pitchFamily="34" charset="0"/>
              </a:rPr>
              <a:t>, </a:t>
            </a:r>
            <a:r>
              <a:rPr lang="ro-RO" dirty="0">
                <a:solidFill>
                  <a:srgbClr val="FF0000"/>
                </a:solidFill>
                <a:latin typeface="Arial Black" panose="020B0A04020102020204" pitchFamily="34" charset="0"/>
              </a:rPr>
              <a:t>să depună concluzii scrise sau note de </a:t>
            </a:r>
            <a:r>
              <a:rPr lang="ro-RO" dirty="0" err="1">
                <a:solidFill>
                  <a:srgbClr val="FF0000"/>
                </a:solidFill>
                <a:latin typeface="Arial Black" panose="020B0A04020102020204" pitchFamily="34" charset="0"/>
              </a:rPr>
              <a:t>şedinţă</a:t>
            </a:r>
            <a:r>
              <a:rPr lang="ro-RO" dirty="0">
                <a:solidFill>
                  <a:srgbClr val="FF0000"/>
                </a:solidFill>
                <a:latin typeface="Arial Black" panose="020B0A04020102020204" pitchFamily="34" charset="0"/>
              </a:rPr>
              <a:t> </a:t>
            </a:r>
            <a:r>
              <a:rPr lang="ro-RO" dirty="0">
                <a:latin typeface="Arial Black" panose="020B0A04020102020204" pitchFamily="34" charset="0"/>
              </a:rPr>
              <a:t>ori de câte ori natura sau dificultatea cauzei cere aceasta ori </a:t>
            </a:r>
            <a:r>
              <a:rPr lang="ro-RO" dirty="0" err="1">
                <a:latin typeface="Arial Black" panose="020B0A04020102020204" pitchFamily="34" charset="0"/>
              </a:rPr>
              <a:t>instanţa</a:t>
            </a:r>
            <a:r>
              <a:rPr lang="ro-RO" dirty="0">
                <a:latin typeface="Arial Black" panose="020B0A04020102020204" pitchFamily="34" charset="0"/>
              </a:rPr>
              <a:t> de judecată dispune în acest sens</a:t>
            </a:r>
            <a:r>
              <a:rPr lang="ro-RO" b="1" baseline="30000" dirty="0"/>
              <a:t> 5</a:t>
            </a:r>
            <a:r>
              <a:rPr lang="en-US" b="1" dirty="0"/>
              <a:t>/</a:t>
            </a:r>
            <a:r>
              <a:rPr lang="ro-RO" dirty="0">
                <a:latin typeface="Arial Black" panose="020B0A04020102020204" pitchFamily="34" charset="0"/>
              </a:rPr>
              <a:t>. Nerespectarea imputabilă a acestor îndatoriri profesionale constituie abatere disciplinară.</a:t>
            </a:r>
            <a:endParaRPr lang="en-US" dirty="0">
              <a:latin typeface="Arial Black" panose="020B0A04020102020204" pitchFamily="34" charset="0"/>
            </a:endParaRPr>
          </a:p>
          <a:p>
            <a:pPr algn="just"/>
            <a:r>
              <a:rPr lang="ro-RO" dirty="0">
                <a:latin typeface="Arial Black" panose="020B0A04020102020204" pitchFamily="34" charset="0"/>
              </a:rPr>
              <a:t>(2)</a:t>
            </a:r>
            <a:r>
              <a:rPr lang="ro-RO" dirty="0">
                <a:solidFill>
                  <a:srgbClr val="FF0000"/>
                </a:solidFill>
                <a:latin typeface="Arial Black" panose="020B0A04020102020204" pitchFamily="34" charset="0"/>
              </a:rPr>
              <a:t>Avocatul este obligat să depună toată </a:t>
            </a:r>
            <a:r>
              <a:rPr lang="ro-RO" dirty="0" err="1">
                <a:solidFill>
                  <a:srgbClr val="FF0000"/>
                </a:solidFill>
                <a:latin typeface="Arial Black" panose="020B0A04020102020204" pitchFamily="34" charset="0"/>
              </a:rPr>
              <a:t>diligenţa</a:t>
            </a:r>
            <a:r>
              <a:rPr lang="ro-RO" dirty="0">
                <a:solidFill>
                  <a:srgbClr val="FF0000"/>
                </a:solidFill>
                <a:latin typeface="Arial Black" panose="020B0A04020102020204" pitchFamily="34" charset="0"/>
              </a:rPr>
              <a:t> pentru apărarea drepturilor, </a:t>
            </a:r>
            <a:r>
              <a:rPr lang="ro-RO" dirty="0" err="1">
                <a:solidFill>
                  <a:srgbClr val="FF0000"/>
                </a:solidFill>
                <a:latin typeface="Arial Black" panose="020B0A04020102020204" pitchFamily="34" charset="0"/>
              </a:rPr>
              <a:t>libertăţilor</a:t>
            </a:r>
            <a:r>
              <a:rPr lang="ro-RO" dirty="0">
                <a:solidFill>
                  <a:srgbClr val="FF0000"/>
                </a:solidFill>
                <a:latin typeface="Arial Black" panose="020B0A04020102020204" pitchFamily="34" charset="0"/>
              </a:rPr>
              <a:t> </a:t>
            </a:r>
            <a:r>
              <a:rPr lang="ro-RO" dirty="0" err="1">
                <a:solidFill>
                  <a:srgbClr val="FF0000"/>
                </a:solidFill>
                <a:latin typeface="Arial Black" panose="020B0A04020102020204" pitchFamily="34" charset="0"/>
              </a:rPr>
              <a:t>şi</a:t>
            </a:r>
            <a:r>
              <a:rPr lang="ro-RO" dirty="0">
                <a:solidFill>
                  <a:srgbClr val="FF0000"/>
                </a:solidFill>
                <a:latin typeface="Arial Black" panose="020B0A04020102020204" pitchFamily="34" charset="0"/>
              </a:rPr>
              <a:t> intereselor legitime ale </a:t>
            </a:r>
            <a:r>
              <a:rPr lang="ro-RO" dirty="0" err="1">
                <a:solidFill>
                  <a:srgbClr val="FF0000"/>
                </a:solidFill>
                <a:latin typeface="Arial Black" panose="020B0A04020102020204" pitchFamily="34" charset="0"/>
              </a:rPr>
              <a:t>clienţilor</a:t>
            </a:r>
            <a:r>
              <a:rPr lang="ro-RO" dirty="0">
                <a:solidFill>
                  <a:srgbClr val="FF0000"/>
                </a:solidFill>
                <a:latin typeface="Arial Black" panose="020B0A04020102020204" pitchFamily="34" charset="0"/>
              </a:rPr>
              <a:t> </a:t>
            </a:r>
            <a:r>
              <a:rPr lang="ro-RO" dirty="0" err="1">
                <a:latin typeface="Arial Black" panose="020B0A04020102020204" pitchFamily="34" charset="0"/>
              </a:rPr>
              <a:t>şi</a:t>
            </a:r>
            <a:r>
              <a:rPr lang="ro-RO" dirty="0">
                <a:latin typeface="Arial Black" panose="020B0A04020102020204" pitchFamily="34" charset="0"/>
              </a:rPr>
              <a:t> să uzeze de mijloacele prevăzute de lege, pe care le consideră favorabile acestora</a:t>
            </a:r>
            <a:r>
              <a:rPr lang="ro-RO" b="1" baseline="30000" dirty="0"/>
              <a:t> 6</a:t>
            </a:r>
            <a:r>
              <a:rPr lang="en-US" b="1" dirty="0"/>
              <a:t>/</a:t>
            </a:r>
            <a:r>
              <a:rPr lang="ro-RO" dirty="0">
                <a:latin typeface="Arial Black" panose="020B0A04020102020204" pitchFamily="34" charset="0"/>
              </a:rPr>
              <a:t>.</a:t>
            </a:r>
            <a:endParaRPr lang="en-US" dirty="0">
              <a:latin typeface="Arial Black" panose="020B0A04020102020204" pitchFamily="34" charset="0"/>
            </a:endParaRPr>
          </a:p>
          <a:p>
            <a:pPr algn="just"/>
            <a:r>
              <a:rPr lang="ro-RO" dirty="0">
                <a:latin typeface="Arial Black" panose="020B0A04020102020204" pitchFamily="34" charset="0"/>
              </a:rPr>
              <a:t>(3)</a:t>
            </a:r>
            <a:r>
              <a:rPr lang="ro-RO" dirty="0">
                <a:solidFill>
                  <a:srgbClr val="FF0000"/>
                </a:solidFill>
                <a:latin typeface="Arial Black" panose="020B0A04020102020204" pitchFamily="34" charset="0"/>
              </a:rPr>
              <a:t>Avocatul este obligat să se </a:t>
            </a:r>
            <a:r>
              <a:rPr lang="ro-RO" dirty="0" err="1">
                <a:solidFill>
                  <a:srgbClr val="FF0000"/>
                </a:solidFill>
                <a:latin typeface="Arial Black" panose="020B0A04020102020204" pitchFamily="34" charset="0"/>
              </a:rPr>
              <a:t>abţină</a:t>
            </a:r>
            <a:r>
              <a:rPr lang="ro-RO" dirty="0">
                <a:solidFill>
                  <a:srgbClr val="FF0000"/>
                </a:solidFill>
                <a:latin typeface="Arial Black" panose="020B0A04020102020204" pitchFamily="34" charset="0"/>
              </a:rPr>
              <a:t> </a:t>
            </a:r>
            <a:r>
              <a:rPr lang="ro-RO" dirty="0">
                <a:latin typeface="Arial Black" panose="020B0A04020102020204" pitchFamily="34" charset="0"/>
              </a:rPr>
              <a:t>de la asistarea </a:t>
            </a:r>
            <a:r>
              <a:rPr lang="ro-RO" dirty="0" err="1">
                <a:latin typeface="Arial Black" panose="020B0A04020102020204" pitchFamily="34" charset="0"/>
              </a:rPr>
              <a:t>şi</a:t>
            </a:r>
            <a:r>
              <a:rPr lang="ro-RO" dirty="0">
                <a:latin typeface="Arial Black" panose="020B0A04020102020204" pitchFamily="34" charset="0"/>
              </a:rPr>
              <a:t> sfătuirea unui client în realizarea de către acesta de acte sau fapte ce ar putea constitui </a:t>
            </a:r>
            <a:r>
              <a:rPr lang="ro-RO" dirty="0" err="1">
                <a:latin typeface="Arial Black" panose="020B0A04020102020204" pitchFamily="34" charset="0"/>
              </a:rPr>
              <a:t>infracţiuni</a:t>
            </a:r>
            <a:r>
              <a:rPr lang="ro-RO" b="1" baseline="30000" dirty="0"/>
              <a:t> 7</a:t>
            </a:r>
            <a:r>
              <a:rPr lang="en-US" b="1" dirty="0"/>
              <a:t>/</a:t>
            </a:r>
            <a:r>
              <a:rPr lang="ro-RO" dirty="0">
                <a:latin typeface="Arial Black" panose="020B0A04020102020204" pitchFamily="34" charset="0"/>
              </a:rPr>
              <a:t>.</a:t>
            </a:r>
            <a:endParaRPr lang="en-US" dirty="0">
              <a:latin typeface="Arial Black" panose="020B0A04020102020204" pitchFamily="34" charset="0"/>
            </a:endParaRPr>
          </a:p>
        </p:txBody>
      </p:sp>
    </p:spTree>
    <p:extLst>
      <p:ext uri="{BB962C8B-B14F-4D97-AF65-F5344CB8AC3E}">
        <p14:creationId xmlns:p14="http://schemas.microsoft.com/office/powerpoint/2010/main" val="2432596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E413A-ACB7-2867-0747-C7D7EF035E21}"/>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6E3BB028-5689-749E-7677-98D0AA805219}"/>
              </a:ext>
            </a:extLst>
          </p:cNvPr>
          <p:cNvSpPr>
            <a:spLocks noGrp="1"/>
          </p:cNvSpPr>
          <p:nvPr>
            <p:ph type="ctrTitle"/>
          </p:nvPr>
        </p:nvSpPr>
        <p:spPr>
          <a:xfrm>
            <a:off x="675249" y="1122364"/>
            <a:ext cx="10761785" cy="284406"/>
          </a:xfrm>
        </p:spPr>
        <p:txBody>
          <a:bodyPr>
            <a:normAutofit fontScale="90000"/>
          </a:bodyPr>
          <a:lstStyle/>
          <a:p>
            <a:r>
              <a:rPr lang="en-US" dirty="0" err="1">
                <a:latin typeface="Arial Black" panose="020B0A04020102020204" pitchFamily="34" charset="0"/>
              </a:rPr>
              <a:t>Obliga</a:t>
            </a:r>
            <a:r>
              <a:rPr lang="ro-RO" dirty="0">
                <a:latin typeface="Arial Black" panose="020B0A04020102020204" pitchFamily="34" charset="0"/>
              </a:rPr>
              <a:t>ț</a:t>
            </a:r>
            <a:r>
              <a:rPr lang="en-US" dirty="0">
                <a:latin typeface="Arial Black" panose="020B0A04020102020204" pitchFamily="34" charset="0"/>
              </a:rPr>
              <a:t>ii</a:t>
            </a:r>
            <a:r>
              <a:rPr lang="ro-RO" dirty="0">
                <a:latin typeface="Arial Black" panose="020B0A04020102020204" pitchFamily="34" charset="0"/>
              </a:rPr>
              <a:t>le</a:t>
            </a:r>
            <a:r>
              <a:rPr lang="en-US" dirty="0">
                <a:latin typeface="Arial Black" panose="020B0A04020102020204" pitchFamily="34" charset="0"/>
              </a:rPr>
              <a:t> </a:t>
            </a:r>
            <a:r>
              <a:rPr lang="ro-RO" dirty="0">
                <a:latin typeface="Arial Black" panose="020B0A04020102020204" pitchFamily="34" charset="0"/>
              </a:rPr>
              <a:t>și </a:t>
            </a:r>
            <a:r>
              <a:rPr lang="en-US" dirty="0" err="1">
                <a:latin typeface="Arial Black" panose="020B0A04020102020204" pitchFamily="34" charset="0"/>
              </a:rPr>
              <a:t>izvorul</a:t>
            </a:r>
            <a:r>
              <a:rPr lang="en-US" dirty="0">
                <a:latin typeface="Arial Black" panose="020B0A04020102020204" pitchFamily="34" charset="0"/>
              </a:rPr>
              <a:t> lor</a:t>
            </a:r>
          </a:p>
        </p:txBody>
      </p:sp>
      <p:sp>
        <p:nvSpPr>
          <p:cNvPr id="3" name="Subtitlu 2">
            <a:extLst>
              <a:ext uri="{FF2B5EF4-FFF2-40B4-BE49-F238E27FC236}">
                <a16:creationId xmlns:a16="http://schemas.microsoft.com/office/drawing/2014/main" id="{7CA26916-9A1F-533A-5900-DD9190BCAC78}"/>
              </a:ext>
            </a:extLst>
          </p:cNvPr>
          <p:cNvSpPr>
            <a:spLocks noGrp="1"/>
          </p:cNvSpPr>
          <p:nvPr>
            <p:ph type="subTitle" idx="1"/>
          </p:nvPr>
        </p:nvSpPr>
        <p:spPr>
          <a:xfrm>
            <a:off x="576775" y="1589649"/>
            <a:ext cx="11043139" cy="4909625"/>
          </a:xfrm>
        </p:spPr>
        <p:txBody>
          <a:bodyPr>
            <a:normAutofit/>
          </a:bodyPr>
          <a:lstStyle/>
          <a:p>
            <a:pPr algn="just"/>
            <a:r>
              <a:rPr lang="ro-RO" dirty="0">
                <a:latin typeface="Arial Black" panose="020B0A04020102020204" pitchFamily="34" charset="0"/>
              </a:rPr>
              <a:t>Contractul de asistență juridică</a:t>
            </a:r>
          </a:p>
          <a:p>
            <a:pPr algn="just"/>
            <a:endParaRPr lang="ro-RO" dirty="0">
              <a:latin typeface="Arial Black" panose="020B0A04020102020204" pitchFamily="34" charset="0"/>
            </a:endParaRPr>
          </a:p>
          <a:p>
            <a:pPr algn="just"/>
            <a:r>
              <a:rPr lang="ro-RO" dirty="0">
                <a:latin typeface="Arial Black" panose="020B0A04020102020204" pitchFamily="34" charset="0"/>
              </a:rPr>
              <a:t>Interdicția </a:t>
            </a:r>
            <a:r>
              <a:rPr lang="ro-RO" dirty="0" err="1">
                <a:latin typeface="Arial Black" panose="020B0A04020102020204" pitchFamily="34" charset="0"/>
              </a:rPr>
              <a:t>subsitutirii</a:t>
            </a:r>
            <a:endParaRPr lang="ro-RO" dirty="0">
              <a:latin typeface="Arial Black" panose="020B0A04020102020204" pitchFamily="34" charset="0"/>
            </a:endParaRPr>
          </a:p>
          <a:p>
            <a:pPr algn="just"/>
            <a:endParaRPr lang="ro-RO" dirty="0">
              <a:latin typeface="Arial Black" panose="020B0A04020102020204" pitchFamily="34" charset="0"/>
            </a:endParaRPr>
          </a:p>
          <a:p>
            <a:pPr algn="just"/>
            <a:r>
              <a:rPr lang="ro-RO" dirty="0">
                <a:latin typeface="Arial Black" panose="020B0A04020102020204" pitchFamily="34" charset="0"/>
              </a:rPr>
              <a:t>Alegerea domiciliului procesual – responsabilități</a:t>
            </a:r>
          </a:p>
          <a:p>
            <a:pPr algn="just"/>
            <a:endParaRPr lang="ro-RO" dirty="0">
              <a:latin typeface="Arial Black" panose="020B0A04020102020204" pitchFamily="34" charset="0"/>
            </a:endParaRPr>
          </a:p>
          <a:p>
            <a:pPr algn="just"/>
            <a:r>
              <a:rPr lang="ro-RO" dirty="0">
                <a:latin typeface="Arial Black" panose="020B0A04020102020204" pitchFamily="34" charset="0"/>
              </a:rPr>
              <a:t>Alte dispoziții</a:t>
            </a:r>
            <a:endParaRPr lang="en-US" dirty="0">
              <a:latin typeface="Arial Black" panose="020B0A04020102020204" pitchFamily="34" charset="0"/>
            </a:endParaRPr>
          </a:p>
        </p:txBody>
      </p:sp>
    </p:spTree>
    <p:extLst>
      <p:ext uri="{BB962C8B-B14F-4D97-AF65-F5344CB8AC3E}">
        <p14:creationId xmlns:p14="http://schemas.microsoft.com/office/powerpoint/2010/main" val="1098661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4799A-0EC0-A9B6-6E95-FCBCB854981F}"/>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BA954E82-2D95-88D6-7ADA-745B9B983158}"/>
              </a:ext>
            </a:extLst>
          </p:cNvPr>
          <p:cNvSpPr>
            <a:spLocks noGrp="1"/>
          </p:cNvSpPr>
          <p:nvPr>
            <p:ph type="ctrTitle"/>
          </p:nvPr>
        </p:nvSpPr>
        <p:spPr>
          <a:xfrm>
            <a:off x="1524000" y="1012874"/>
            <a:ext cx="9144000" cy="45719"/>
          </a:xfrm>
        </p:spPr>
        <p:txBody>
          <a:bodyPr>
            <a:normAutofit fontScale="90000"/>
          </a:bodyPr>
          <a:lstStyle/>
          <a:p>
            <a:r>
              <a:rPr lang="en-US" dirty="0" err="1"/>
              <a:t>Drepturi</a:t>
            </a:r>
            <a:r>
              <a:rPr lang="ro-RO" dirty="0"/>
              <a:t>le și izvorul lor</a:t>
            </a:r>
            <a:endParaRPr lang="en-US" dirty="0"/>
          </a:p>
        </p:txBody>
      </p:sp>
      <p:sp>
        <p:nvSpPr>
          <p:cNvPr id="3" name="Subtitlu 2">
            <a:extLst>
              <a:ext uri="{FF2B5EF4-FFF2-40B4-BE49-F238E27FC236}">
                <a16:creationId xmlns:a16="http://schemas.microsoft.com/office/drawing/2014/main" id="{A908530F-8577-4038-5D5A-98D9BFE6998D}"/>
              </a:ext>
            </a:extLst>
          </p:cNvPr>
          <p:cNvSpPr>
            <a:spLocks noGrp="1"/>
          </p:cNvSpPr>
          <p:nvPr>
            <p:ph type="subTitle" idx="1"/>
          </p:nvPr>
        </p:nvSpPr>
        <p:spPr>
          <a:xfrm>
            <a:off x="323556" y="1058593"/>
            <a:ext cx="11732455" cy="5511019"/>
          </a:xfrm>
        </p:spPr>
        <p:txBody>
          <a:bodyPr>
            <a:noAutofit/>
          </a:bodyPr>
          <a:lstStyle/>
          <a:p>
            <a:pPr algn="l"/>
            <a:r>
              <a:rPr lang="ro-RO" sz="1600" dirty="0">
                <a:latin typeface="Arial Black" panose="020B0A04020102020204" pitchFamily="34" charset="0"/>
              </a:rPr>
              <a:t>S</a:t>
            </a:r>
            <a:r>
              <a:rPr lang="en-US" sz="1600" dirty="0" err="1">
                <a:latin typeface="Arial Black" panose="020B0A04020102020204" pitchFamily="34" charset="0"/>
              </a:rPr>
              <a:t>ediul</a:t>
            </a:r>
            <a:r>
              <a:rPr lang="en-US" sz="1600" dirty="0">
                <a:latin typeface="Arial Black" panose="020B0A04020102020204" pitchFamily="34" charset="0"/>
              </a:rPr>
              <a:t> </a:t>
            </a:r>
            <a:r>
              <a:rPr lang="en-US" sz="1600" dirty="0" err="1">
                <a:latin typeface="Arial Black" panose="020B0A04020102020204" pitchFamily="34" charset="0"/>
              </a:rPr>
              <a:t>materiei</a:t>
            </a:r>
            <a:r>
              <a:rPr lang="en-US" sz="1600" dirty="0">
                <a:latin typeface="Arial Black" panose="020B0A04020102020204" pitchFamily="34" charset="0"/>
              </a:rPr>
              <a:t> nu se </a:t>
            </a:r>
            <a:r>
              <a:rPr lang="en-US" sz="1600" dirty="0" err="1">
                <a:latin typeface="Arial Black" panose="020B0A04020102020204" pitchFamily="34" charset="0"/>
              </a:rPr>
              <a:t>limiteaz</a:t>
            </a:r>
            <a:r>
              <a:rPr lang="ro-RO" sz="1600" dirty="0">
                <a:latin typeface="Arial Black" panose="020B0A04020102020204" pitchFamily="34" charset="0"/>
              </a:rPr>
              <a:t>ă</a:t>
            </a:r>
            <a:r>
              <a:rPr lang="en-US" sz="1600" dirty="0">
                <a:latin typeface="Arial Black" panose="020B0A04020102020204" pitchFamily="34" charset="0"/>
              </a:rPr>
              <a:t> la </a:t>
            </a:r>
            <a:r>
              <a:rPr lang="en-US" sz="1600" dirty="0" err="1">
                <a:latin typeface="Arial Black" panose="020B0A04020102020204" pitchFamily="34" charset="0"/>
              </a:rPr>
              <a:t>Capitolul</a:t>
            </a:r>
            <a:r>
              <a:rPr lang="en-US" sz="1600" dirty="0">
                <a:latin typeface="Arial Black" panose="020B0A04020102020204" pitchFamily="34" charset="0"/>
              </a:rPr>
              <a:t> VII </a:t>
            </a:r>
            <a:r>
              <a:rPr lang="en-US" sz="1600" dirty="0" err="1">
                <a:latin typeface="Arial Black" panose="020B0A04020102020204" pitchFamily="34" charset="0"/>
              </a:rPr>
              <a:t>intitulat</a:t>
            </a:r>
            <a:r>
              <a:rPr lang="en-US" sz="1600" dirty="0">
                <a:latin typeface="Arial Black" panose="020B0A04020102020204" pitchFamily="34" charset="0"/>
              </a:rPr>
              <a:t> “</a:t>
            </a:r>
            <a:r>
              <a:rPr lang="en-US" sz="1600" dirty="0" err="1">
                <a:latin typeface="Arial Black" panose="020B0A04020102020204" pitchFamily="34" charset="0"/>
              </a:rPr>
              <a:t>Avocatul</a:t>
            </a:r>
            <a:r>
              <a:rPr lang="en-US" sz="1600" dirty="0">
                <a:latin typeface="Arial Black" panose="020B0A04020102020204" pitchFamily="34" charset="0"/>
              </a:rPr>
              <a:t>. </a:t>
            </a:r>
            <a:r>
              <a:rPr lang="en-US" sz="1600" dirty="0" err="1">
                <a:latin typeface="Arial Black" panose="020B0A04020102020204" pitchFamily="34" charset="0"/>
              </a:rPr>
              <a:t>Asisten</a:t>
            </a:r>
            <a:r>
              <a:rPr lang="ro-RO" sz="1600" dirty="0">
                <a:latin typeface="Arial Black" panose="020B0A04020102020204" pitchFamily="34" charset="0"/>
              </a:rPr>
              <a:t>ț</a:t>
            </a:r>
            <a:r>
              <a:rPr lang="en-US" sz="1600" dirty="0">
                <a:latin typeface="Arial Black" panose="020B0A04020102020204" pitchFamily="34" charset="0"/>
              </a:rPr>
              <a:t>a </a:t>
            </a:r>
            <a:r>
              <a:rPr lang="ro-RO" sz="1600" dirty="0">
                <a:latin typeface="Arial Black" panose="020B0A04020102020204" pitchFamily="34" charset="0"/>
              </a:rPr>
              <a:t>ș</a:t>
            </a:r>
            <a:r>
              <a:rPr lang="en-US" sz="1600" dirty="0" err="1">
                <a:latin typeface="Arial Black" panose="020B0A04020102020204" pitchFamily="34" charset="0"/>
              </a:rPr>
              <a:t>i</a:t>
            </a:r>
            <a:r>
              <a:rPr lang="ro-RO" sz="1600" dirty="0">
                <a:latin typeface="Arial Black" panose="020B0A04020102020204" pitchFamily="34" charset="0"/>
              </a:rPr>
              <a:t> </a:t>
            </a:r>
            <a:r>
              <a:rPr lang="en-US" sz="1600" dirty="0" err="1">
                <a:latin typeface="Arial Black" panose="020B0A04020102020204" pitchFamily="34" charset="0"/>
              </a:rPr>
              <a:t>reprezentarea</a:t>
            </a:r>
            <a:r>
              <a:rPr lang="en-US" sz="1600" dirty="0">
                <a:latin typeface="Arial Black" panose="020B0A04020102020204" pitchFamily="34" charset="0"/>
              </a:rPr>
              <a:t>”. </a:t>
            </a:r>
            <a:endParaRPr lang="ro-RO" sz="1600" dirty="0">
              <a:latin typeface="Arial Black" panose="020B0A04020102020204" pitchFamily="34" charset="0"/>
            </a:endParaRPr>
          </a:p>
          <a:p>
            <a:pPr algn="l"/>
            <a:r>
              <a:rPr lang="ro-RO" sz="1600" dirty="0">
                <a:latin typeface="Arial Black" panose="020B0A04020102020204" pitchFamily="34" charset="0"/>
              </a:rPr>
              <a:t>Dispoziții PROCESUALE care </a:t>
            </a:r>
            <a:r>
              <a:rPr lang="ro-RO" sz="1600" dirty="0" err="1">
                <a:latin typeface="Arial Black" panose="020B0A04020102020204" pitchFamily="34" charset="0"/>
              </a:rPr>
              <a:t>conscră</a:t>
            </a:r>
            <a:r>
              <a:rPr lang="ro-RO" sz="1600" dirty="0">
                <a:latin typeface="Arial Black" panose="020B0A04020102020204" pitchFamily="34" charset="0"/>
              </a:rPr>
              <a:t> indirect drepturi</a:t>
            </a:r>
          </a:p>
          <a:p>
            <a:pPr algn="l"/>
            <a:r>
              <a:rPr lang="ro-RO" sz="1600" dirty="0">
                <a:latin typeface="Arial Black" panose="020B0A04020102020204" pitchFamily="34" charset="0"/>
              </a:rPr>
              <a:t>91 (2) </a:t>
            </a:r>
            <a:r>
              <a:rPr lang="ro-RO" sz="1600" dirty="0">
                <a:solidFill>
                  <a:srgbClr val="FF0000"/>
                </a:solidFill>
                <a:latin typeface="Arial Black" panose="020B0A04020102020204" pitchFamily="34" charset="0"/>
              </a:rPr>
              <a:t>dreptul la „protest” </a:t>
            </a:r>
            <a:r>
              <a:rPr lang="ro-RO" sz="1600" dirty="0">
                <a:latin typeface="Arial Black" panose="020B0A04020102020204" pitchFamily="34" charset="0"/>
              </a:rPr>
              <a:t>- În tot cursul procesului penal, când </a:t>
            </a:r>
            <a:r>
              <a:rPr lang="ro-RO" sz="1600" dirty="0" err="1">
                <a:latin typeface="Arial Black" panose="020B0A04020102020204" pitchFamily="34" charset="0"/>
              </a:rPr>
              <a:t>asistenţa</a:t>
            </a:r>
            <a:r>
              <a:rPr lang="ro-RO" sz="1600" dirty="0">
                <a:latin typeface="Arial Black" panose="020B0A04020102020204" pitchFamily="34" charset="0"/>
              </a:rPr>
              <a:t> juridică este obligatorie, dacă avocatul ales </a:t>
            </a:r>
            <a:r>
              <a:rPr lang="ro-RO" sz="1600" dirty="0" err="1">
                <a:latin typeface="Arial Black" panose="020B0A04020102020204" pitchFamily="34" charset="0"/>
              </a:rPr>
              <a:t>lipseşte</a:t>
            </a:r>
            <a:r>
              <a:rPr lang="ro-RO" sz="1600" dirty="0">
                <a:latin typeface="Arial Black" panose="020B0A04020102020204" pitchFamily="34" charset="0"/>
              </a:rPr>
              <a:t> nejustificat, nu asigură substituirea sau refuză nejustificat să exercite apărarea, DEŞI A FOST ASIGURATĂ EXERCITAREA TUTUROR DREPTURILOR PROCESUALE, ...</a:t>
            </a:r>
          </a:p>
          <a:p>
            <a:pPr algn="l"/>
            <a:r>
              <a:rPr lang="ro-RO" sz="1600" dirty="0">
                <a:latin typeface="Arial Black" panose="020B0A04020102020204" pitchFamily="34" charset="0"/>
              </a:rPr>
              <a:t>92 (6) </a:t>
            </a:r>
            <a:r>
              <a:rPr lang="ro-RO" sz="1600" dirty="0">
                <a:solidFill>
                  <a:srgbClr val="FF0000"/>
                </a:solidFill>
                <a:latin typeface="Arial Black" panose="020B0A04020102020204" pitchFamily="34" charset="0"/>
              </a:rPr>
              <a:t>dreptul la obiecțiuni </a:t>
            </a:r>
            <a:r>
              <a:rPr lang="ro-RO" sz="1600" dirty="0">
                <a:latin typeface="Arial Black" panose="020B0A04020102020204" pitchFamily="34" charset="0"/>
              </a:rPr>
              <a:t>- În cazul în care avocatul suspectului sau al inculpatului este prezent la efectuarea unui act de urmărire penală, SE FACE MENŢIUNE DESPRE ACEASTA ŞI DESPRE EVENTUALELE OBIECŢIUNI FORMULATE, iar actul este semnat </a:t>
            </a:r>
            <a:r>
              <a:rPr lang="ro-RO" sz="1600" dirty="0" err="1">
                <a:latin typeface="Arial Black" panose="020B0A04020102020204" pitchFamily="34" charset="0"/>
              </a:rPr>
              <a:t>şi</a:t>
            </a:r>
            <a:r>
              <a:rPr lang="ro-RO" sz="1600" dirty="0">
                <a:latin typeface="Arial Black" panose="020B0A04020102020204" pitchFamily="34" charset="0"/>
              </a:rPr>
              <a:t> de avocat.</a:t>
            </a:r>
          </a:p>
          <a:p>
            <a:pPr algn="l"/>
            <a:r>
              <a:rPr lang="ro-RO" sz="1600" dirty="0">
                <a:latin typeface="Arial Black" panose="020B0A04020102020204" pitchFamily="34" charset="0"/>
              </a:rPr>
              <a:t>109 (2) </a:t>
            </a:r>
            <a:r>
              <a:rPr lang="ro-RO" sz="1600" dirty="0">
                <a:solidFill>
                  <a:srgbClr val="FF0000"/>
                </a:solidFill>
                <a:latin typeface="Arial Black" panose="020B0A04020102020204" pitchFamily="34" charset="0"/>
              </a:rPr>
              <a:t>dreptul simetric la consultare </a:t>
            </a:r>
            <a:r>
              <a:rPr lang="ro-RO" sz="1600" dirty="0">
                <a:latin typeface="Arial Black" panose="020B0A04020102020204" pitchFamily="34" charset="0"/>
              </a:rPr>
              <a:t>- Suspectul sau inculpatul are dreptul să se consulte cu avocatul atât înainte, cât </a:t>
            </a:r>
            <a:r>
              <a:rPr lang="ro-RO" sz="1600" dirty="0" err="1">
                <a:latin typeface="Arial Black" panose="020B0A04020102020204" pitchFamily="34" charset="0"/>
              </a:rPr>
              <a:t>şi</a:t>
            </a:r>
            <a:r>
              <a:rPr lang="ro-RO" sz="1600" dirty="0">
                <a:latin typeface="Arial Black" panose="020B0A04020102020204" pitchFamily="34" charset="0"/>
              </a:rPr>
              <a:t> în cursul audierii, iar organul judiciar, când consideră necesar, poate permite acestuia să utilizeze însemnări </a:t>
            </a:r>
            <a:r>
              <a:rPr lang="ro-RO" sz="1600" dirty="0" err="1">
                <a:latin typeface="Arial Black" panose="020B0A04020102020204" pitchFamily="34" charset="0"/>
              </a:rPr>
              <a:t>şi</a:t>
            </a:r>
            <a:r>
              <a:rPr lang="ro-RO" sz="1600" dirty="0">
                <a:latin typeface="Arial Black" panose="020B0A04020102020204" pitchFamily="34" charset="0"/>
              </a:rPr>
              <a:t> </a:t>
            </a:r>
            <a:r>
              <a:rPr lang="ro-RO" sz="1600" dirty="0" err="1">
                <a:latin typeface="Arial Black" panose="020B0A04020102020204" pitchFamily="34" charset="0"/>
              </a:rPr>
              <a:t>notiţe</a:t>
            </a:r>
            <a:r>
              <a:rPr lang="ro-RO" sz="1600" dirty="0">
                <a:latin typeface="Arial Black" panose="020B0A04020102020204" pitchFamily="34" charset="0"/>
              </a:rPr>
              <a:t> proprii. ETC</a:t>
            </a:r>
          </a:p>
          <a:p>
            <a:r>
              <a:rPr lang="ro-RO" sz="1600" dirty="0">
                <a:latin typeface="Arial Black" panose="020B0A04020102020204" pitchFamily="34" charset="0"/>
              </a:rPr>
              <a:t>ESENȚIALE</a:t>
            </a:r>
          </a:p>
          <a:p>
            <a:pPr algn="l"/>
            <a:r>
              <a:rPr lang="ro-RO" sz="1600" dirty="0">
                <a:latin typeface="Arial Black" panose="020B0A04020102020204" pitchFamily="34" charset="0"/>
              </a:rPr>
              <a:t>110 1)</a:t>
            </a:r>
            <a:r>
              <a:rPr lang="ro-RO" sz="1600" dirty="0" err="1">
                <a:latin typeface="Arial Black" panose="020B0A04020102020204" pitchFamily="34" charset="0"/>
              </a:rPr>
              <a:t>Declaraţiile</a:t>
            </a:r>
            <a:r>
              <a:rPr lang="ro-RO" sz="1600" dirty="0">
                <a:latin typeface="Arial Black" panose="020B0A04020102020204" pitchFamily="34" charset="0"/>
              </a:rPr>
              <a:t> suspectului sau inculpatului se consemnează în scris. În </a:t>
            </a:r>
            <a:r>
              <a:rPr lang="ro-RO" sz="1600" dirty="0" err="1">
                <a:latin typeface="Arial Black" panose="020B0A04020102020204" pitchFamily="34" charset="0"/>
              </a:rPr>
              <a:t>declaraţie</a:t>
            </a:r>
            <a:r>
              <a:rPr lang="ro-RO" sz="1600" dirty="0">
                <a:latin typeface="Arial Black" panose="020B0A04020102020204" pitchFamily="34" charset="0"/>
              </a:rPr>
              <a:t> se consemnează întrebările adresate pe parcursul ascultării, </a:t>
            </a:r>
            <a:r>
              <a:rPr lang="ro-RO" sz="1600" dirty="0">
                <a:solidFill>
                  <a:srgbClr val="FF0000"/>
                </a:solidFill>
                <a:latin typeface="Arial Black" panose="020B0A04020102020204" pitchFamily="34" charset="0"/>
              </a:rPr>
              <a:t>MENŢIONÂNDU-SE CINE LE-A FORMULAT,</a:t>
            </a:r>
            <a:r>
              <a:rPr lang="ro-RO" sz="1600" dirty="0">
                <a:latin typeface="Arial Black" panose="020B0A04020102020204" pitchFamily="34" charset="0"/>
              </a:rPr>
              <a:t> </a:t>
            </a:r>
            <a:r>
              <a:rPr lang="ro-RO" sz="1600" dirty="0" err="1">
                <a:latin typeface="Arial Black" panose="020B0A04020102020204" pitchFamily="34" charset="0"/>
              </a:rPr>
              <a:t>şi</a:t>
            </a:r>
            <a:r>
              <a:rPr lang="ro-RO" sz="1600" dirty="0">
                <a:latin typeface="Arial Black" panose="020B0A04020102020204" pitchFamily="34" charset="0"/>
              </a:rPr>
              <a:t> se </a:t>
            </a:r>
            <a:r>
              <a:rPr lang="ro-RO" sz="1600" dirty="0" err="1">
                <a:latin typeface="Arial Black" panose="020B0A04020102020204" pitchFamily="34" charset="0"/>
              </a:rPr>
              <a:t>menţionează</a:t>
            </a:r>
            <a:r>
              <a:rPr lang="ro-RO" sz="1600" dirty="0">
                <a:latin typeface="Arial Black" panose="020B0A04020102020204" pitchFamily="34" charset="0"/>
              </a:rPr>
              <a:t> de fiecare dată ora începerii </a:t>
            </a:r>
            <a:r>
              <a:rPr lang="ro-RO" sz="1600" dirty="0" err="1">
                <a:latin typeface="Arial Black" panose="020B0A04020102020204" pitchFamily="34" charset="0"/>
              </a:rPr>
              <a:t>şi</a:t>
            </a:r>
            <a:r>
              <a:rPr lang="ro-RO" sz="1600" dirty="0">
                <a:latin typeface="Arial Black" panose="020B0A04020102020204" pitchFamily="34" charset="0"/>
              </a:rPr>
              <a:t> ora încheierii ascultării. </a:t>
            </a:r>
          </a:p>
          <a:p>
            <a:pPr algn="l"/>
            <a:r>
              <a:rPr lang="ro-RO" sz="1600" dirty="0">
                <a:latin typeface="Arial Black" panose="020B0A04020102020204" pitchFamily="34" charset="0"/>
              </a:rPr>
              <a:t>378 (1)Inculpatul este lăsat să arate tot ce </a:t>
            </a:r>
            <a:r>
              <a:rPr lang="ro-RO" sz="1600" dirty="0" err="1">
                <a:latin typeface="Arial Black" panose="020B0A04020102020204" pitchFamily="34" charset="0"/>
              </a:rPr>
              <a:t>ştie</a:t>
            </a:r>
            <a:r>
              <a:rPr lang="ro-RO" sz="1600" dirty="0">
                <a:latin typeface="Arial Black" panose="020B0A04020102020204" pitchFamily="34" charset="0"/>
              </a:rPr>
              <a:t> despre fapta pentru care a fost trimis în judecată, </a:t>
            </a:r>
            <a:r>
              <a:rPr lang="ro-RO" sz="1600" b="1" dirty="0">
                <a:solidFill>
                  <a:srgbClr val="FF0000"/>
                </a:solidFill>
                <a:latin typeface="Arial Black" panose="020B0A04020102020204" pitchFamily="34" charset="0"/>
              </a:rPr>
              <a:t>APOI I SE POT PUNE ÎNTREBĂRI ÎN MOD NEMIJLOCIT DE CĂTRE</a:t>
            </a:r>
            <a:r>
              <a:rPr lang="ro-RO" sz="1600" dirty="0">
                <a:solidFill>
                  <a:srgbClr val="FF0000"/>
                </a:solidFill>
                <a:latin typeface="Arial Black" panose="020B0A04020102020204" pitchFamily="34" charset="0"/>
              </a:rPr>
              <a:t> </a:t>
            </a:r>
            <a:r>
              <a:rPr lang="ro-RO" sz="1600" dirty="0">
                <a:latin typeface="Arial Black" panose="020B0A04020102020204" pitchFamily="34" charset="0"/>
              </a:rPr>
              <a:t>procuror, de persoana vătămată, de partea civilă, de partea responsabilă civilmente, de </a:t>
            </a:r>
            <a:r>
              <a:rPr lang="ro-RO" sz="1600" dirty="0" err="1">
                <a:latin typeface="Arial Black" panose="020B0A04020102020204" pitchFamily="34" charset="0"/>
              </a:rPr>
              <a:t>ceilalţi</a:t>
            </a:r>
            <a:r>
              <a:rPr lang="ro-RO" sz="1600" dirty="0">
                <a:latin typeface="Arial Black" panose="020B0A04020102020204" pitchFamily="34" charset="0"/>
              </a:rPr>
              <a:t> </a:t>
            </a:r>
            <a:r>
              <a:rPr lang="ro-RO" sz="1600" dirty="0" err="1">
                <a:latin typeface="Arial Black" panose="020B0A04020102020204" pitchFamily="34" charset="0"/>
              </a:rPr>
              <a:t>inculpaţi</a:t>
            </a:r>
            <a:r>
              <a:rPr lang="ro-RO" sz="1600" dirty="0">
                <a:latin typeface="Arial Black" panose="020B0A04020102020204" pitchFamily="34" charset="0"/>
              </a:rPr>
              <a:t>, </a:t>
            </a:r>
            <a:r>
              <a:rPr lang="ro-RO" sz="1600" dirty="0">
                <a:solidFill>
                  <a:srgbClr val="FF0000"/>
                </a:solidFill>
                <a:latin typeface="Arial Black" panose="020B0A04020102020204" pitchFamily="34" charset="0"/>
              </a:rPr>
              <a:t>PRECUM ŞI DE AVOCAŢII ACESTORA ŞI DE AVOCATUL INCULPATULUI A CĂRUI AUDIERE SE FACE</a:t>
            </a:r>
            <a:r>
              <a:rPr lang="ro-RO" sz="1600" dirty="0">
                <a:latin typeface="Arial Black" panose="020B0A04020102020204" pitchFamily="34" charset="0"/>
              </a:rPr>
              <a:t>. </a:t>
            </a:r>
            <a:r>
              <a:rPr lang="ro-RO" sz="1600" dirty="0" err="1">
                <a:latin typeface="Arial Black" panose="020B0A04020102020204" pitchFamily="34" charset="0"/>
              </a:rPr>
              <a:t>Preşedintele</a:t>
            </a:r>
            <a:r>
              <a:rPr lang="ro-RO" sz="1600" dirty="0">
                <a:latin typeface="Arial Black" panose="020B0A04020102020204" pitchFamily="34" charset="0"/>
              </a:rPr>
              <a:t> </a:t>
            </a:r>
            <a:r>
              <a:rPr lang="ro-RO" sz="1600" dirty="0" err="1">
                <a:latin typeface="Arial Black" panose="020B0A04020102020204" pitchFamily="34" charset="0"/>
              </a:rPr>
              <a:t>şi</a:t>
            </a:r>
            <a:r>
              <a:rPr lang="ro-RO" sz="1600" dirty="0">
                <a:latin typeface="Arial Black" panose="020B0A04020102020204" pitchFamily="34" charset="0"/>
              </a:rPr>
              <a:t> </a:t>
            </a:r>
            <a:r>
              <a:rPr lang="ro-RO" sz="1600" dirty="0" err="1">
                <a:latin typeface="Arial Black" panose="020B0A04020102020204" pitchFamily="34" charset="0"/>
              </a:rPr>
              <a:t>ceilalţi</a:t>
            </a:r>
            <a:r>
              <a:rPr lang="ro-RO" sz="1600" dirty="0">
                <a:latin typeface="Arial Black" panose="020B0A04020102020204" pitchFamily="34" charset="0"/>
              </a:rPr>
              <a:t> membri ai completului pot, de asemenea, pune întrebări, dacă apreciază necesar, pentru justa </a:t>
            </a:r>
            <a:r>
              <a:rPr lang="ro-RO" sz="1600" dirty="0" err="1">
                <a:latin typeface="Arial Black" panose="020B0A04020102020204" pitchFamily="34" charset="0"/>
              </a:rPr>
              <a:t>soluţionare</a:t>
            </a:r>
            <a:r>
              <a:rPr lang="ro-RO" sz="1600" dirty="0">
                <a:latin typeface="Arial Black" panose="020B0A04020102020204" pitchFamily="34" charset="0"/>
              </a:rPr>
              <a:t> a cauzei.</a:t>
            </a:r>
            <a:br>
              <a:rPr lang="ro-RO" sz="1600" dirty="0">
                <a:latin typeface="Arial Black" panose="020B0A04020102020204" pitchFamily="34" charset="0"/>
              </a:rPr>
            </a:br>
            <a:endParaRPr lang="ro-RO" sz="1600" dirty="0">
              <a:latin typeface="Arial Black" panose="020B0A04020102020204" pitchFamily="34" charset="0"/>
            </a:endParaRPr>
          </a:p>
          <a:p>
            <a:pPr algn="l"/>
            <a:br>
              <a:rPr lang="ro-RO" sz="1600" dirty="0">
                <a:latin typeface="Arial Black" panose="020B0A04020102020204" pitchFamily="34" charset="0"/>
              </a:rPr>
            </a:br>
            <a:endParaRPr lang="en-US" sz="1600" dirty="0">
              <a:latin typeface="Arial Black" panose="020B0A04020102020204" pitchFamily="34" charset="0"/>
            </a:endParaRPr>
          </a:p>
          <a:p>
            <a:pPr algn="l"/>
            <a:endParaRPr lang="ro-RO" sz="1600" dirty="0">
              <a:latin typeface="Arial Black" panose="020B0A04020102020204" pitchFamily="34" charset="0"/>
            </a:endParaRPr>
          </a:p>
          <a:p>
            <a:pPr algn="l"/>
            <a:endParaRPr lang="en-US" sz="1600" dirty="0">
              <a:latin typeface="Arial Black" panose="020B0A04020102020204" pitchFamily="34" charset="0"/>
            </a:endParaRPr>
          </a:p>
          <a:p>
            <a:pPr algn="l"/>
            <a:endParaRPr lang="ro-RO" sz="1600" dirty="0">
              <a:latin typeface="Arial Black" panose="020B0A04020102020204" pitchFamily="34" charset="0"/>
            </a:endParaRPr>
          </a:p>
          <a:p>
            <a:pPr algn="l"/>
            <a:br>
              <a:rPr lang="ro-RO" sz="1600" dirty="0">
                <a:latin typeface="Arial Black" panose="020B0A04020102020204" pitchFamily="34" charset="0"/>
              </a:rPr>
            </a:br>
            <a:endParaRPr lang="en-US" sz="1600" dirty="0">
              <a:latin typeface="Arial Black" panose="020B0A04020102020204" pitchFamily="34" charset="0"/>
            </a:endParaRPr>
          </a:p>
          <a:p>
            <a:pPr algn="l"/>
            <a:endParaRPr lang="ro-RO" sz="1600" dirty="0">
              <a:latin typeface="Arial Black" panose="020B0A04020102020204" pitchFamily="34" charset="0"/>
            </a:endParaRPr>
          </a:p>
          <a:p>
            <a:pPr algn="l"/>
            <a:br>
              <a:rPr lang="en-US" sz="1600" dirty="0">
                <a:latin typeface="Arial Black" panose="020B0A04020102020204" pitchFamily="34" charset="0"/>
              </a:rPr>
            </a:br>
            <a:endParaRPr lang="en-US" sz="1600" dirty="0">
              <a:latin typeface="Arial Black" panose="020B0A04020102020204" pitchFamily="34" charset="0"/>
            </a:endParaRPr>
          </a:p>
        </p:txBody>
      </p:sp>
    </p:spTree>
    <p:extLst>
      <p:ext uri="{BB962C8B-B14F-4D97-AF65-F5344CB8AC3E}">
        <p14:creationId xmlns:p14="http://schemas.microsoft.com/office/powerpoint/2010/main" val="1376302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EC6956E8-7B24-D3B0-A0AB-61C080369FEA}"/>
              </a:ext>
            </a:extLst>
          </p:cNvPr>
          <p:cNvSpPr>
            <a:spLocks noGrp="1"/>
          </p:cNvSpPr>
          <p:nvPr>
            <p:ph type="ctrTitle"/>
          </p:nvPr>
        </p:nvSpPr>
        <p:spPr>
          <a:xfrm>
            <a:off x="1524000" y="829995"/>
            <a:ext cx="9144000" cy="393894"/>
          </a:xfrm>
        </p:spPr>
        <p:txBody>
          <a:bodyPr>
            <a:noAutofit/>
          </a:bodyPr>
          <a:lstStyle/>
          <a:p>
            <a:r>
              <a:rPr lang="en-US" sz="2000" dirty="0" err="1">
                <a:latin typeface="Arial Black" panose="020B0A04020102020204" pitchFamily="34" charset="0"/>
              </a:rPr>
              <a:t>Drepturi</a:t>
            </a:r>
            <a:r>
              <a:rPr lang="ro-RO" sz="2000" dirty="0">
                <a:latin typeface="Arial Black" panose="020B0A04020102020204" pitchFamily="34" charset="0"/>
              </a:rPr>
              <a:t>le și izvorul lor</a:t>
            </a:r>
            <a:br>
              <a:rPr lang="ro-RO" sz="2000" dirty="0">
                <a:latin typeface="Arial Black" panose="020B0A04020102020204" pitchFamily="34" charset="0"/>
              </a:rPr>
            </a:br>
            <a:r>
              <a:rPr lang="ro-RO" sz="2000" dirty="0">
                <a:latin typeface="Arial Black" panose="020B0A04020102020204" pitchFamily="34" charset="0"/>
              </a:rPr>
              <a:t>S</a:t>
            </a:r>
            <a:r>
              <a:rPr lang="en-US" sz="2000" dirty="0" err="1">
                <a:latin typeface="Arial Black" panose="020B0A04020102020204" pitchFamily="34" charset="0"/>
              </a:rPr>
              <a:t>ediul</a:t>
            </a:r>
            <a:r>
              <a:rPr lang="en-US" sz="2000" dirty="0">
                <a:latin typeface="Arial Black" panose="020B0A04020102020204" pitchFamily="34" charset="0"/>
              </a:rPr>
              <a:t> </a:t>
            </a:r>
            <a:r>
              <a:rPr lang="en-US" sz="2000" dirty="0" err="1">
                <a:latin typeface="Arial Black" panose="020B0A04020102020204" pitchFamily="34" charset="0"/>
              </a:rPr>
              <a:t>materiei</a:t>
            </a:r>
            <a:r>
              <a:rPr lang="en-US" sz="2000" dirty="0">
                <a:latin typeface="Arial Black" panose="020B0A04020102020204" pitchFamily="34" charset="0"/>
              </a:rPr>
              <a:t> nu se </a:t>
            </a:r>
            <a:r>
              <a:rPr lang="en-US" sz="2000" dirty="0" err="1">
                <a:latin typeface="Arial Black" panose="020B0A04020102020204" pitchFamily="34" charset="0"/>
              </a:rPr>
              <a:t>limiteaz</a:t>
            </a:r>
            <a:r>
              <a:rPr lang="ro-RO" sz="2000" dirty="0">
                <a:latin typeface="Arial Black" panose="020B0A04020102020204" pitchFamily="34" charset="0"/>
              </a:rPr>
              <a:t>ă</a:t>
            </a:r>
            <a:r>
              <a:rPr lang="en-US" sz="2000" dirty="0">
                <a:latin typeface="Arial Black" panose="020B0A04020102020204" pitchFamily="34" charset="0"/>
              </a:rPr>
              <a:t> la </a:t>
            </a:r>
            <a:r>
              <a:rPr lang="en-US" sz="2000" dirty="0" err="1">
                <a:latin typeface="Arial Black" panose="020B0A04020102020204" pitchFamily="34" charset="0"/>
              </a:rPr>
              <a:t>Capitolul</a:t>
            </a:r>
            <a:r>
              <a:rPr lang="en-US" sz="2000" dirty="0">
                <a:latin typeface="Arial Black" panose="020B0A04020102020204" pitchFamily="34" charset="0"/>
              </a:rPr>
              <a:t> VII </a:t>
            </a:r>
            <a:r>
              <a:rPr lang="en-US" sz="2000" dirty="0" err="1">
                <a:latin typeface="Arial Black" panose="020B0A04020102020204" pitchFamily="34" charset="0"/>
              </a:rPr>
              <a:t>intitulat</a:t>
            </a:r>
            <a:r>
              <a:rPr lang="en-US" sz="2000" dirty="0">
                <a:latin typeface="Arial Black" panose="020B0A04020102020204" pitchFamily="34" charset="0"/>
              </a:rPr>
              <a:t> “</a:t>
            </a:r>
            <a:r>
              <a:rPr lang="en-US" sz="2000" dirty="0" err="1">
                <a:latin typeface="Arial Black" panose="020B0A04020102020204" pitchFamily="34" charset="0"/>
              </a:rPr>
              <a:t>Avocatul</a:t>
            </a:r>
            <a:r>
              <a:rPr lang="en-US" sz="2000" dirty="0">
                <a:latin typeface="Arial Black" panose="020B0A04020102020204" pitchFamily="34" charset="0"/>
              </a:rPr>
              <a:t>. </a:t>
            </a:r>
            <a:r>
              <a:rPr lang="en-US" sz="2000" dirty="0" err="1">
                <a:latin typeface="Arial Black" panose="020B0A04020102020204" pitchFamily="34" charset="0"/>
              </a:rPr>
              <a:t>Asisten</a:t>
            </a:r>
            <a:r>
              <a:rPr lang="ro-RO" sz="2000" dirty="0">
                <a:latin typeface="Arial Black" panose="020B0A04020102020204" pitchFamily="34" charset="0"/>
              </a:rPr>
              <a:t>ț</a:t>
            </a:r>
            <a:r>
              <a:rPr lang="en-US" sz="2000" dirty="0">
                <a:latin typeface="Arial Black" panose="020B0A04020102020204" pitchFamily="34" charset="0"/>
              </a:rPr>
              <a:t>a </a:t>
            </a:r>
            <a:r>
              <a:rPr lang="ro-RO" sz="2000" dirty="0">
                <a:latin typeface="Arial Black" panose="020B0A04020102020204" pitchFamily="34" charset="0"/>
              </a:rPr>
              <a:t>ș</a:t>
            </a:r>
            <a:r>
              <a:rPr lang="en-US" sz="2000" dirty="0" err="1">
                <a:latin typeface="Arial Black" panose="020B0A04020102020204" pitchFamily="34" charset="0"/>
              </a:rPr>
              <a:t>i</a:t>
            </a:r>
            <a:r>
              <a:rPr lang="ro-RO" sz="2000" dirty="0">
                <a:latin typeface="Arial Black" panose="020B0A04020102020204" pitchFamily="34" charset="0"/>
              </a:rPr>
              <a:t> </a:t>
            </a:r>
            <a:r>
              <a:rPr lang="en-US" sz="2000" dirty="0" err="1">
                <a:latin typeface="Arial Black" panose="020B0A04020102020204" pitchFamily="34" charset="0"/>
              </a:rPr>
              <a:t>reprezentarea</a:t>
            </a:r>
            <a:r>
              <a:rPr lang="en-US" sz="2000" dirty="0">
                <a:latin typeface="Arial Black" panose="020B0A04020102020204" pitchFamily="34" charset="0"/>
              </a:rPr>
              <a:t>”. </a:t>
            </a:r>
            <a:br>
              <a:rPr lang="ro-RO" sz="2000" dirty="0">
                <a:latin typeface="Arial Black" panose="020B0A04020102020204" pitchFamily="34" charset="0"/>
              </a:rPr>
            </a:br>
            <a:endParaRPr lang="en-US" sz="2000" dirty="0">
              <a:latin typeface="Arial Black" panose="020B0A04020102020204" pitchFamily="34" charset="0"/>
            </a:endParaRPr>
          </a:p>
        </p:txBody>
      </p:sp>
      <p:sp>
        <p:nvSpPr>
          <p:cNvPr id="3" name="Subtitlu 2">
            <a:extLst>
              <a:ext uri="{FF2B5EF4-FFF2-40B4-BE49-F238E27FC236}">
                <a16:creationId xmlns:a16="http://schemas.microsoft.com/office/drawing/2014/main" id="{52029381-19CC-A311-21BC-1EA276F12018}"/>
              </a:ext>
            </a:extLst>
          </p:cNvPr>
          <p:cNvSpPr>
            <a:spLocks noGrp="1"/>
          </p:cNvSpPr>
          <p:nvPr>
            <p:ph type="subTitle" idx="1"/>
          </p:nvPr>
        </p:nvSpPr>
        <p:spPr>
          <a:xfrm>
            <a:off x="323556" y="829995"/>
            <a:ext cx="11732455" cy="5739617"/>
          </a:xfrm>
        </p:spPr>
        <p:txBody>
          <a:bodyPr>
            <a:noAutofit/>
          </a:bodyPr>
          <a:lstStyle/>
          <a:p>
            <a:pPr algn="just"/>
            <a:r>
              <a:rPr lang="ro-RO" sz="1600" dirty="0">
                <a:latin typeface="Arial Black" panose="020B0A04020102020204" pitchFamily="34" charset="0"/>
              </a:rPr>
              <a:t>Dispoziții Dispoziții LEGALE care </a:t>
            </a:r>
            <a:r>
              <a:rPr lang="ro-RO" sz="1600" dirty="0" err="1">
                <a:latin typeface="Arial Black" panose="020B0A04020102020204" pitchFamily="34" charset="0"/>
              </a:rPr>
              <a:t>conscră</a:t>
            </a:r>
            <a:r>
              <a:rPr lang="ro-RO" sz="1600" dirty="0">
                <a:latin typeface="Arial Black" panose="020B0A04020102020204" pitchFamily="34" charset="0"/>
              </a:rPr>
              <a:t> direct sau indirect drepturi</a:t>
            </a:r>
          </a:p>
          <a:p>
            <a:pPr algn="just"/>
            <a:r>
              <a:rPr lang="ro-RO" sz="2000" dirty="0">
                <a:latin typeface="Arial Black" panose="020B0A04020102020204" pitchFamily="34" charset="0"/>
              </a:rPr>
              <a:t>Art.2(3)Avocatul are dreptul să asiste </a:t>
            </a:r>
            <a:r>
              <a:rPr lang="ro-RO" sz="2000" dirty="0" err="1">
                <a:latin typeface="Arial Black" panose="020B0A04020102020204" pitchFamily="34" charset="0"/>
              </a:rPr>
              <a:t>şi</a:t>
            </a:r>
            <a:r>
              <a:rPr lang="ro-RO" sz="2000" dirty="0">
                <a:latin typeface="Arial Black" panose="020B0A04020102020204" pitchFamily="34" charset="0"/>
              </a:rPr>
              <a:t> să reprezinte persoanele fizice </a:t>
            </a:r>
            <a:r>
              <a:rPr lang="ro-RO" sz="2000" dirty="0" err="1">
                <a:latin typeface="Arial Black" panose="020B0A04020102020204" pitchFamily="34" charset="0"/>
              </a:rPr>
              <a:t>şi</a:t>
            </a:r>
            <a:r>
              <a:rPr lang="ro-RO" sz="2000" dirty="0">
                <a:latin typeface="Arial Black" panose="020B0A04020102020204" pitchFamily="34" charset="0"/>
              </a:rPr>
              <a:t> juridice în </a:t>
            </a:r>
            <a:r>
              <a:rPr lang="ro-RO" sz="2000" dirty="0" err="1">
                <a:latin typeface="Arial Black" panose="020B0A04020102020204" pitchFamily="34" charset="0"/>
              </a:rPr>
              <a:t>faţa</a:t>
            </a:r>
            <a:r>
              <a:rPr lang="ro-RO" sz="2000" dirty="0">
                <a:latin typeface="Arial Black" panose="020B0A04020102020204" pitchFamily="34" charset="0"/>
              </a:rPr>
              <a:t> </a:t>
            </a:r>
            <a:r>
              <a:rPr lang="ro-RO" sz="2000" dirty="0" err="1">
                <a:latin typeface="Arial Black" panose="020B0A04020102020204" pitchFamily="34" charset="0"/>
              </a:rPr>
              <a:t>instanţelor</a:t>
            </a:r>
            <a:r>
              <a:rPr lang="ro-RO" sz="2000" dirty="0">
                <a:latin typeface="Arial Black" panose="020B0A04020102020204" pitchFamily="34" charset="0"/>
              </a:rPr>
              <a:t> </a:t>
            </a:r>
            <a:r>
              <a:rPr lang="ro-RO" sz="2000" dirty="0" err="1">
                <a:latin typeface="Arial Black" panose="020B0A04020102020204" pitchFamily="34" charset="0"/>
              </a:rPr>
              <a:t>autorităţii</a:t>
            </a:r>
            <a:r>
              <a:rPr lang="ro-RO" sz="2000" dirty="0">
                <a:latin typeface="Arial Black" panose="020B0A04020102020204" pitchFamily="34" charset="0"/>
              </a:rPr>
              <a:t> </a:t>
            </a:r>
            <a:r>
              <a:rPr lang="ro-RO" sz="2000" dirty="0" err="1">
                <a:latin typeface="Arial Black" panose="020B0A04020102020204" pitchFamily="34" charset="0"/>
              </a:rPr>
              <a:t>judecătoreşti</a:t>
            </a:r>
            <a:r>
              <a:rPr lang="ro-RO" sz="2000" dirty="0">
                <a:latin typeface="Arial Black" panose="020B0A04020102020204" pitchFamily="34" charset="0"/>
              </a:rPr>
              <a:t> </a:t>
            </a:r>
            <a:r>
              <a:rPr lang="ro-RO" sz="2000" dirty="0" err="1">
                <a:latin typeface="Arial Black" panose="020B0A04020102020204" pitchFamily="34" charset="0"/>
              </a:rPr>
              <a:t>şi</a:t>
            </a:r>
            <a:r>
              <a:rPr lang="ro-RO" sz="2000" dirty="0">
                <a:latin typeface="Arial Black" panose="020B0A04020102020204" pitchFamily="34" charset="0"/>
              </a:rPr>
              <a:t> a altor organe de </a:t>
            </a:r>
            <a:r>
              <a:rPr lang="ro-RO" sz="2000" dirty="0" err="1">
                <a:latin typeface="Arial Black" panose="020B0A04020102020204" pitchFamily="34" charset="0"/>
              </a:rPr>
              <a:t>jurisdicţie</a:t>
            </a:r>
            <a:r>
              <a:rPr lang="ro-RO" sz="2000" dirty="0">
                <a:latin typeface="Arial Black" panose="020B0A04020102020204" pitchFamily="34" charset="0"/>
              </a:rPr>
              <a:t>, a organelor de urmărire penală, a </a:t>
            </a:r>
            <a:r>
              <a:rPr lang="ro-RO" sz="2000" dirty="0" err="1">
                <a:latin typeface="Arial Black" panose="020B0A04020102020204" pitchFamily="34" charset="0"/>
              </a:rPr>
              <a:t>autorităţilor</a:t>
            </a:r>
            <a:r>
              <a:rPr lang="ro-RO" sz="2000" dirty="0">
                <a:latin typeface="Arial Black" panose="020B0A04020102020204" pitchFamily="34" charset="0"/>
              </a:rPr>
              <a:t> </a:t>
            </a:r>
            <a:r>
              <a:rPr lang="ro-RO" sz="2000" dirty="0" err="1">
                <a:latin typeface="Arial Black" panose="020B0A04020102020204" pitchFamily="34" charset="0"/>
              </a:rPr>
              <a:t>şi</a:t>
            </a:r>
            <a:r>
              <a:rPr lang="ro-RO" sz="2000" dirty="0">
                <a:latin typeface="Arial Black" panose="020B0A04020102020204" pitchFamily="34" charset="0"/>
              </a:rPr>
              <a:t> </a:t>
            </a:r>
            <a:r>
              <a:rPr lang="ro-RO" sz="2000" dirty="0" err="1">
                <a:latin typeface="Arial Black" panose="020B0A04020102020204" pitchFamily="34" charset="0"/>
              </a:rPr>
              <a:t>instituţiilor</a:t>
            </a:r>
            <a:r>
              <a:rPr lang="ro-RO" sz="2000" dirty="0">
                <a:latin typeface="Arial Black" panose="020B0A04020102020204" pitchFamily="34" charset="0"/>
              </a:rPr>
              <a:t> publice, precum </a:t>
            </a:r>
            <a:r>
              <a:rPr lang="ro-RO" sz="2000" dirty="0" err="1">
                <a:latin typeface="Arial Black" panose="020B0A04020102020204" pitchFamily="34" charset="0"/>
              </a:rPr>
              <a:t>şi</a:t>
            </a:r>
            <a:r>
              <a:rPr lang="ro-RO" sz="2000" dirty="0">
                <a:latin typeface="Arial Black" panose="020B0A04020102020204" pitchFamily="34" charset="0"/>
              </a:rPr>
              <a:t> în </a:t>
            </a:r>
            <a:r>
              <a:rPr lang="ro-RO" sz="2000" dirty="0" err="1">
                <a:latin typeface="Arial Black" panose="020B0A04020102020204" pitchFamily="34" charset="0"/>
              </a:rPr>
              <a:t>faţa</a:t>
            </a:r>
            <a:r>
              <a:rPr lang="ro-RO" sz="2000" dirty="0">
                <a:latin typeface="Arial Black" panose="020B0A04020102020204" pitchFamily="34" charset="0"/>
              </a:rPr>
              <a:t> altor persoane fizice sau juridice, </a:t>
            </a:r>
            <a:r>
              <a:rPr lang="ro-RO" sz="2000" dirty="0">
                <a:solidFill>
                  <a:srgbClr val="FF0000"/>
                </a:solidFill>
                <a:latin typeface="Arial Black" panose="020B0A04020102020204" pitchFamily="34" charset="0"/>
              </a:rPr>
              <a:t>care au </a:t>
            </a:r>
            <a:r>
              <a:rPr lang="ro-RO" sz="2000" dirty="0" err="1">
                <a:solidFill>
                  <a:srgbClr val="FF0000"/>
                </a:solidFill>
                <a:latin typeface="Arial Black" panose="020B0A04020102020204" pitchFamily="34" charset="0"/>
              </a:rPr>
              <a:t>obligaţia</a:t>
            </a:r>
            <a:r>
              <a:rPr lang="ro-RO" sz="2000" dirty="0">
                <a:solidFill>
                  <a:srgbClr val="FF0000"/>
                </a:solidFill>
                <a:latin typeface="Arial Black" panose="020B0A04020102020204" pitchFamily="34" charset="0"/>
              </a:rPr>
              <a:t> să permită </a:t>
            </a:r>
            <a:r>
              <a:rPr lang="ro-RO" sz="2000" dirty="0" err="1">
                <a:solidFill>
                  <a:srgbClr val="FF0000"/>
                </a:solidFill>
                <a:latin typeface="Arial Black" panose="020B0A04020102020204" pitchFamily="34" charset="0"/>
              </a:rPr>
              <a:t>şi</a:t>
            </a:r>
            <a:r>
              <a:rPr lang="ro-RO" sz="2000" dirty="0">
                <a:solidFill>
                  <a:srgbClr val="FF0000"/>
                </a:solidFill>
                <a:latin typeface="Arial Black" panose="020B0A04020102020204" pitchFamily="34" charset="0"/>
              </a:rPr>
              <a:t> să asigure avocatului </a:t>
            </a:r>
            <a:r>
              <a:rPr lang="ro-RO" sz="2000" dirty="0" err="1">
                <a:solidFill>
                  <a:srgbClr val="FF0000"/>
                </a:solidFill>
                <a:latin typeface="Arial Black" panose="020B0A04020102020204" pitchFamily="34" charset="0"/>
              </a:rPr>
              <a:t>desfăşurarea</a:t>
            </a:r>
            <a:r>
              <a:rPr lang="ro-RO" sz="2000" dirty="0">
                <a:solidFill>
                  <a:srgbClr val="FF0000"/>
                </a:solidFill>
                <a:latin typeface="Arial Black" panose="020B0A04020102020204" pitchFamily="34" charset="0"/>
              </a:rPr>
              <a:t> nestingherită a </a:t>
            </a:r>
            <a:r>
              <a:rPr lang="ro-RO" sz="2000" dirty="0" err="1">
                <a:solidFill>
                  <a:srgbClr val="FF0000"/>
                </a:solidFill>
                <a:latin typeface="Arial Black" panose="020B0A04020102020204" pitchFamily="34" charset="0"/>
              </a:rPr>
              <a:t>activităţii</a:t>
            </a:r>
            <a:r>
              <a:rPr lang="ro-RO" sz="2000" dirty="0">
                <a:solidFill>
                  <a:srgbClr val="FF0000"/>
                </a:solidFill>
                <a:latin typeface="Arial Black" panose="020B0A04020102020204" pitchFamily="34" charset="0"/>
              </a:rPr>
              <a:t> sale, în </a:t>
            </a:r>
            <a:r>
              <a:rPr lang="ro-RO" sz="2000" dirty="0" err="1">
                <a:solidFill>
                  <a:srgbClr val="FF0000"/>
                </a:solidFill>
                <a:latin typeface="Arial Black" panose="020B0A04020102020204" pitchFamily="34" charset="0"/>
              </a:rPr>
              <a:t>condiţiile</a:t>
            </a:r>
            <a:r>
              <a:rPr lang="ro-RO" sz="2000" dirty="0">
                <a:solidFill>
                  <a:srgbClr val="FF0000"/>
                </a:solidFill>
                <a:latin typeface="Arial Black" panose="020B0A04020102020204" pitchFamily="34" charset="0"/>
              </a:rPr>
              <a:t> legii</a:t>
            </a:r>
            <a:r>
              <a:rPr lang="ro-RO" sz="2000" dirty="0">
                <a:latin typeface="Arial Black" panose="020B0A04020102020204" pitchFamily="34" charset="0"/>
              </a:rPr>
              <a:t>.</a:t>
            </a:r>
          </a:p>
          <a:p>
            <a:pPr algn="just"/>
            <a:r>
              <a:rPr lang="ro-RO" sz="2000" dirty="0">
                <a:latin typeface="Arial Black" panose="020B0A04020102020204" pitchFamily="34" charset="0"/>
              </a:rPr>
              <a:t>(5)În exercitarea dreptului de apărare</a:t>
            </a:r>
            <a:r>
              <a:rPr lang="ro-RO" sz="2000" dirty="0">
                <a:solidFill>
                  <a:srgbClr val="FF0000"/>
                </a:solidFill>
                <a:latin typeface="Arial Black" panose="020B0A04020102020204" pitchFamily="34" charset="0"/>
              </a:rPr>
              <a:t> avocatul are dreptul </a:t>
            </a:r>
            <a:r>
              <a:rPr lang="ro-RO" sz="2000" dirty="0" err="1">
                <a:solidFill>
                  <a:srgbClr val="FF0000"/>
                </a:solidFill>
                <a:latin typeface="Arial Black" panose="020B0A04020102020204" pitchFamily="34" charset="0"/>
              </a:rPr>
              <a:t>şi</a:t>
            </a:r>
            <a:r>
              <a:rPr lang="ro-RO" sz="2000" dirty="0">
                <a:solidFill>
                  <a:srgbClr val="FF0000"/>
                </a:solidFill>
                <a:latin typeface="Arial Black" panose="020B0A04020102020204" pitchFamily="34" charset="0"/>
              </a:rPr>
              <a:t> </a:t>
            </a:r>
            <a:r>
              <a:rPr lang="ro-RO" sz="2000" dirty="0" err="1">
                <a:solidFill>
                  <a:srgbClr val="FF0000"/>
                </a:solidFill>
                <a:latin typeface="Arial Black" panose="020B0A04020102020204" pitchFamily="34" charset="0"/>
              </a:rPr>
              <a:t>obligaţia</a:t>
            </a:r>
            <a:r>
              <a:rPr lang="ro-RO" sz="2000" dirty="0">
                <a:solidFill>
                  <a:srgbClr val="FF0000"/>
                </a:solidFill>
                <a:latin typeface="Arial Black" panose="020B0A04020102020204" pitchFamily="34" charset="0"/>
              </a:rPr>
              <a:t> de a stărui pentru realizarea liberului acces la </a:t>
            </a:r>
            <a:r>
              <a:rPr lang="ro-RO" sz="2000" dirty="0" err="1">
                <a:solidFill>
                  <a:srgbClr val="FF0000"/>
                </a:solidFill>
                <a:latin typeface="Arial Black" panose="020B0A04020102020204" pitchFamily="34" charset="0"/>
              </a:rPr>
              <a:t>justiţie</a:t>
            </a:r>
            <a:r>
              <a:rPr lang="ro-RO" sz="2000" dirty="0">
                <a:solidFill>
                  <a:srgbClr val="FF0000"/>
                </a:solidFill>
                <a:latin typeface="Arial Black" panose="020B0A04020102020204" pitchFamily="34" charset="0"/>
              </a:rPr>
              <a:t>, pentru un proces echitabil </a:t>
            </a:r>
            <a:r>
              <a:rPr lang="ro-RO" sz="2000" dirty="0" err="1">
                <a:solidFill>
                  <a:srgbClr val="FF0000"/>
                </a:solidFill>
                <a:latin typeface="Arial Black" panose="020B0A04020102020204" pitchFamily="34" charset="0"/>
              </a:rPr>
              <a:t>şi</a:t>
            </a:r>
            <a:r>
              <a:rPr lang="ro-RO" sz="2000" dirty="0">
                <a:solidFill>
                  <a:srgbClr val="FF0000"/>
                </a:solidFill>
                <a:latin typeface="Arial Black" panose="020B0A04020102020204" pitchFamily="34" charset="0"/>
              </a:rPr>
              <a:t> într-un termen rezonabil</a:t>
            </a:r>
            <a:r>
              <a:rPr lang="ro-RO" sz="2000" dirty="0">
                <a:latin typeface="Arial Black" panose="020B0A04020102020204" pitchFamily="34" charset="0"/>
              </a:rPr>
              <a:t>.</a:t>
            </a:r>
            <a:endParaRPr lang="en-US" sz="2000" dirty="0">
              <a:latin typeface="Arial Black" panose="020B0A04020102020204" pitchFamily="34" charset="0"/>
            </a:endParaRPr>
          </a:p>
          <a:p>
            <a:pPr algn="just"/>
            <a:endParaRPr lang="ro-RO" sz="2000" dirty="0">
              <a:latin typeface="Arial Black" panose="020B0A04020102020204" pitchFamily="34" charset="0"/>
            </a:endParaRPr>
          </a:p>
          <a:p>
            <a:pPr algn="just"/>
            <a:r>
              <a:rPr lang="ro-RO" sz="2000" dirty="0">
                <a:latin typeface="Arial Black" panose="020B0A04020102020204" pitchFamily="34" charset="0"/>
              </a:rPr>
              <a:t>Art. 30 (1)Pentru activitatea sa profesională avocatul are </a:t>
            </a:r>
            <a:r>
              <a:rPr lang="ro-RO" sz="2000" dirty="0">
                <a:solidFill>
                  <a:srgbClr val="FF0000"/>
                </a:solidFill>
                <a:latin typeface="Arial Black" panose="020B0A04020102020204" pitchFamily="34" charset="0"/>
              </a:rPr>
              <a:t>DREPTUL LA ONORARIU </a:t>
            </a:r>
            <a:r>
              <a:rPr lang="ro-RO" sz="2000" dirty="0" err="1">
                <a:latin typeface="Arial Black" panose="020B0A04020102020204" pitchFamily="34" charset="0"/>
              </a:rPr>
              <a:t>şi</a:t>
            </a:r>
            <a:r>
              <a:rPr lang="ro-RO" sz="2000" dirty="0">
                <a:latin typeface="Arial Black" panose="020B0A04020102020204" pitchFamily="34" charset="0"/>
              </a:rPr>
              <a:t> la acoperirea tuturor cheltuielilor făcute în interesul procesual al clientului său.</a:t>
            </a:r>
            <a:endParaRPr lang="en-US" sz="2000" dirty="0">
              <a:latin typeface="Arial Black" panose="020B0A04020102020204" pitchFamily="34" charset="0"/>
            </a:endParaRPr>
          </a:p>
          <a:p>
            <a:pPr algn="just"/>
            <a:endParaRPr lang="ro-RO" sz="2000" dirty="0">
              <a:latin typeface="Arial Black" panose="020B0A04020102020204" pitchFamily="34" charset="0"/>
            </a:endParaRPr>
          </a:p>
          <a:p>
            <a:pPr algn="just"/>
            <a:r>
              <a:rPr lang="ro-RO" sz="2000" dirty="0">
                <a:latin typeface="Arial Black" panose="020B0A04020102020204" pitchFamily="34" charset="0"/>
              </a:rPr>
              <a:t>34 (1)Pentru asigurarea secretului profesional, </a:t>
            </a:r>
            <a:r>
              <a:rPr lang="ro-RO" sz="2000" dirty="0">
                <a:solidFill>
                  <a:srgbClr val="FF0000"/>
                </a:solidFill>
                <a:latin typeface="Arial Black" panose="020B0A04020102020204" pitchFamily="34" charset="0"/>
              </a:rPr>
              <a:t>ACTELE ŞI LUCRĂRILE CU CARACTER PROFESIONAL AFLATE ASUPRA AVOCATULUI SAU ÎN CABINETUL SĂU SUNT INVIOLABILE</a:t>
            </a:r>
            <a:r>
              <a:rPr lang="ro-RO" sz="2000" dirty="0">
                <a:latin typeface="Arial Black" panose="020B0A04020102020204" pitchFamily="34" charset="0"/>
              </a:rPr>
              <a:t>. </a:t>
            </a:r>
            <a:r>
              <a:rPr lang="ro-RO" sz="2000" dirty="0" err="1">
                <a:latin typeface="Arial Black" panose="020B0A04020102020204" pitchFamily="34" charset="0"/>
              </a:rPr>
              <a:t>Percheziţionarea</a:t>
            </a:r>
            <a:r>
              <a:rPr lang="ro-RO" sz="2000" dirty="0">
                <a:latin typeface="Arial Black" panose="020B0A04020102020204" pitchFamily="34" charset="0"/>
              </a:rPr>
              <a:t> avocatului, a domiciliului ori a cabinetului său sau ridicarea de înscrisuri </a:t>
            </a:r>
            <a:r>
              <a:rPr lang="ro-RO" sz="2000" dirty="0" err="1">
                <a:latin typeface="Arial Black" panose="020B0A04020102020204" pitchFamily="34" charset="0"/>
              </a:rPr>
              <a:t>şi</a:t>
            </a:r>
            <a:r>
              <a:rPr lang="ro-RO" sz="2000" dirty="0">
                <a:latin typeface="Arial Black" panose="020B0A04020102020204" pitchFamily="34" charset="0"/>
              </a:rPr>
              <a:t> bunuri nu poate fi făcută decât de procuror, în baza unui mandat emis în </a:t>
            </a:r>
            <a:r>
              <a:rPr lang="ro-RO" sz="2000" dirty="0" err="1">
                <a:latin typeface="Arial Black" panose="020B0A04020102020204" pitchFamily="34" charset="0"/>
              </a:rPr>
              <a:t>condiţiile</a:t>
            </a:r>
            <a:r>
              <a:rPr lang="ro-RO" sz="2000" dirty="0">
                <a:latin typeface="Arial Black" panose="020B0A04020102020204" pitchFamily="34" charset="0"/>
              </a:rPr>
              <a:t> legii.</a:t>
            </a:r>
          </a:p>
          <a:p>
            <a:pPr algn="just"/>
            <a:br>
              <a:rPr lang="ro-RO" sz="1600" dirty="0">
                <a:latin typeface="Arial Black" panose="020B0A04020102020204" pitchFamily="34" charset="0"/>
              </a:rPr>
            </a:br>
            <a:endParaRPr lang="en-US" sz="1600" dirty="0">
              <a:latin typeface="Arial Black" panose="020B0A04020102020204" pitchFamily="34" charset="0"/>
            </a:endParaRPr>
          </a:p>
          <a:p>
            <a:pPr algn="just"/>
            <a:endParaRPr lang="ro-RO" sz="1600" dirty="0">
              <a:latin typeface="Arial Black" panose="020B0A04020102020204" pitchFamily="34" charset="0"/>
            </a:endParaRPr>
          </a:p>
          <a:p>
            <a:pPr algn="just"/>
            <a:endParaRPr lang="en-US" sz="1600" dirty="0">
              <a:latin typeface="Arial Black" panose="020B0A04020102020204" pitchFamily="34" charset="0"/>
            </a:endParaRPr>
          </a:p>
          <a:p>
            <a:pPr algn="just"/>
            <a:endParaRPr lang="ro-RO" sz="1600" dirty="0">
              <a:latin typeface="Arial Black" panose="020B0A04020102020204" pitchFamily="34" charset="0"/>
            </a:endParaRPr>
          </a:p>
          <a:p>
            <a:pPr algn="just"/>
            <a:br>
              <a:rPr lang="ro-RO" sz="1600" dirty="0">
                <a:latin typeface="Arial Black" panose="020B0A04020102020204" pitchFamily="34" charset="0"/>
              </a:rPr>
            </a:br>
            <a:endParaRPr lang="en-US" sz="1600" dirty="0">
              <a:latin typeface="Arial Black" panose="020B0A04020102020204" pitchFamily="34" charset="0"/>
            </a:endParaRPr>
          </a:p>
          <a:p>
            <a:pPr algn="just"/>
            <a:endParaRPr lang="ro-RO" sz="1600" dirty="0">
              <a:latin typeface="Arial Black" panose="020B0A04020102020204" pitchFamily="34" charset="0"/>
            </a:endParaRPr>
          </a:p>
          <a:p>
            <a:pPr algn="just"/>
            <a:br>
              <a:rPr lang="en-US" sz="1600" dirty="0">
                <a:latin typeface="Arial Black" panose="020B0A04020102020204" pitchFamily="34" charset="0"/>
              </a:rPr>
            </a:br>
            <a:endParaRPr lang="en-US" sz="1600" dirty="0">
              <a:latin typeface="Arial Black" panose="020B0A04020102020204" pitchFamily="34" charset="0"/>
            </a:endParaRPr>
          </a:p>
        </p:txBody>
      </p:sp>
    </p:spTree>
    <p:extLst>
      <p:ext uri="{BB962C8B-B14F-4D97-AF65-F5344CB8AC3E}">
        <p14:creationId xmlns:p14="http://schemas.microsoft.com/office/powerpoint/2010/main" val="4010166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F2EAF7A0-D1C6-49E0-CA96-D650AC565026}"/>
              </a:ext>
            </a:extLst>
          </p:cNvPr>
          <p:cNvSpPr>
            <a:spLocks noGrp="1"/>
          </p:cNvSpPr>
          <p:nvPr>
            <p:ph type="ctrTitle"/>
          </p:nvPr>
        </p:nvSpPr>
        <p:spPr>
          <a:xfrm>
            <a:off x="1524000" y="1209822"/>
            <a:ext cx="9144000" cy="675249"/>
          </a:xfrm>
        </p:spPr>
        <p:txBody>
          <a:bodyPr>
            <a:normAutofit fontScale="90000"/>
          </a:bodyPr>
          <a:lstStyle/>
          <a:p>
            <a:r>
              <a:rPr lang="en-US" sz="2700" dirty="0" err="1">
                <a:latin typeface="Arial Black" panose="020B0A04020102020204" pitchFamily="34" charset="0"/>
              </a:rPr>
              <a:t>Drepturi</a:t>
            </a:r>
            <a:r>
              <a:rPr lang="ro-RO" sz="2700" dirty="0">
                <a:latin typeface="Arial Black" panose="020B0A04020102020204" pitchFamily="34" charset="0"/>
              </a:rPr>
              <a:t>le și izvorul lor</a:t>
            </a:r>
            <a:br>
              <a:rPr lang="ro-RO" sz="2700" dirty="0">
                <a:latin typeface="Arial Black" panose="020B0A04020102020204" pitchFamily="34" charset="0"/>
              </a:rPr>
            </a:br>
            <a:r>
              <a:rPr lang="ro-RO" sz="2700" dirty="0">
                <a:latin typeface="Arial Black" panose="020B0A04020102020204" pitchFamily="34" charset="0"/>
              </a:rPr>
              <a:t>S</a:t>
            </a:r>
            <a:r>
              <a:rPr lang="en-US" sz="2700" dirty="0" err="1">
                <a:latin typeface="Arial Black" panose="020B0A04020102020204" pitchFamily="34" charset="0"/>
              </a:rPr>
              <a:t>ediul</a:t>
            </a:r>
            <a:r>
              <a:rPr lang="en-US" sz="2700" dirty="0">
                <a:latin typeface="Arial Black" panose="020B0A04020102020204" pitchFamily="34" charset="0"/>
              </a:rPr>
              <a:t> </a:t>
            </a:r>
            <a:r>
              <a:rPr lang="en-US" sz="2700" dirty="0" err="1">
                <a:latin typeface="Arial Black" panose="020B0A04020102020204" pitchFamily="34" charset="0"/>
              </a:rPr>
              <a:t>materiei</a:t>
            </a:r>
            <a:r>
              <a:rPr lang="en-US" sz="2700" dirty="0">
                <a:latin typeface="Arial Black" panose="020B0A04020102020204" pitchFamily="34" charset="0"/>
              </a:rPr>
              <a:t> nu se </a:t>
            </a:r>
            <a:r>
              <a:rPr lang="en-US" sz="2700" dirty="0" err="1">
                <a:latin typeface="Arial Black" panose="020B0A04020102020204" pitchFamily="34" charset="0"/>
              </a:rPr>
              <a:t>limiteaz</a:t>
            </a:r>
            <a:r>
              <a:rPr lang="ro-RO" sz="2700" dirty="0">
                <a:latin typeface="Arial Black" panose="020B0A04020102020204" pitchFamily="34" charset="0"/>
              </a:rPr>
              <a:t>ă</a:t>
            </a:r>
            <a:r>
              <a:rPr lang="en-US" sz="2700" dirty="0">
                <a:latin typeface="Arial Black" panose="020B0A04020102020204" pitchFamily="34" charset="0"/>
              </a:rPr>
              <a:t> la </a:t>
            </a:r>
            <a:r>
              <a:rPr lang="en-US" sz="2700" dirty="0" err="1">
                <a:latin typeface="Arial Black" panose="020B0A04020102020204" pitchFamily="34" charset="0"/>
              </a:rPr>
              <a:t>Capitolul</a:t>
            </a:r>
            <a:r>
              <a:rPr lang="en-US" sz="2700" dirty="0">
                <a:latin typeface="Arial Black" panose="020B0A04020102020204" pitchFamily="34" charset="0"/>
              </a:rPr>
              <a:t> VII </a:t>
            </a:r>
            <a:r>
              <a:rPr lang="en-US" sz="2700" dirty="0" err="1">
                <a:latin typeface="Arial Black" panose="020B0A04020102020204" pitchFamily="34" charset="0"/>
              </a:rPr>
              <a:t>intitulat</a:t>
            </a:r>
            <a:r>
              <a:rPr lang="en-US" sz="2700" dirty="0">
                <a:latin typeface="Arial Black" panose="020B0A04020102020204" pitchFamily="34" charset="0"/>
              </a:rPr>
              <a:t> “</a:t>
            </a:r>
            <a:r>
              <a:rPr lang="en-US" sz="2700" dirty="0" err="1">
                <a:latin typeface="Arial Black" panose="020B0A04020102020204" pitchFamily="34" charset="0"/>
              </a:rPr>
              <a:t>Avocatul</a:t>
            </a:r>
            <a:r>
              <a:rPr lang="en-US" sz="2700" dirty="0">
                <a:latin typeface="Arial Black" panose="020B0A04020102020204" pitchFamily="34" charset="0"/>
              </a:rPr>
              <a:t>. </a:t>
            </a:r>
            <a:r>
              <a:rPr lang="en-US" sz="2700" dirty="0" err="1">
                <a:latin typeface="Arial Black" panose="020B0A04020102020204" pitchFamily="34" charset="0"/>
              </a:rPr>
              <a:t>Asisten</a:t>
            </a:r>
            <a:r>
              <a:rPr lang="ro-RO" sz="2700" dirty="0">
                <a:latin typeface="Arial Black" panose="020B0A04020102020204" pitchFamily="34" charset="0"/>
              </a:rPr>
              <a:t>ț</a:t>
            </a:r>
            <a:r>
              <a:rPr lang="en-US" sz="2700" dirty="0">
                <a:latin typeface="Arial Black" panose="020B0A04020102020204" pitchFamily="34" charset="0"/>
              </a:rPr>
              <a:t>a </a:t>
            </a:r>
            <a:r>
              <a:rPr lang="ro-RO" sz="2700" dirty="0">
                <a:latin typeface="Arial Black" panose="020B0A04020102020204" pitchFamily="34" charset="0"/>
              </a:rPr>
              <a:t>ș</a:t>
            </a:r>
            <a:r>
              <a:rPr lang="en-US" sz="2700" dirty="0" err="1">
                <a:latin typeface="Arial Black" panose="020B0A04020102020204" pitchFamily="34" charset="0"/>
              </a:rPr>
              <a:t>i</a:t>
            </a:r>
            <a:r>
              <a:rPr lang="ro-RO" sz="2700" dirty="0">
                <a:latin typeface="Arial Black" panose="020B0A04020102020204" pitchFamily="34" charset="0"/>
              </a:rPr>
              <a:t> </a:t>
            </a:r>
            <a:r>
              <a:rPr lang="en-US" sz="2700" dirty="0" err="1">
                <a:latin typeface="Arial Black" panose="020B0A04020102020204" pitchFamily="34" charset="0"/>
              </a:rPr>
              <a:t>reprezentarea</a:t>
            </a:r>
            <a:r>
              <a:rPr lang="en-US" sz="2700" dirty="0">
                <a:latin typeface="Arial Black" panose="020B0A04020102020204" pitchFamily="34" charset="0"/>
              </a:rPr>
              <a:t>”. </a:t>
            </a:r>
            <a:br>
              <a:rPr lang="ro-RO" dirty="0">
                <a:latin typeface="Arial Black" panose="020B0A04020102020204" pitchFamily="34" charset="0"/>
              </a:rPr>
            </a:br>
            <a:endParaRPr lang="en-US" dirty="0"/>
          </a:p>
        </p:txBody>
      </p:sp>
      <p:sp>
        <p:nvSpPr>
          <p:cNvPr id="3" name="Subtitlu 2">
            <a:extLst>
              <a:ext uri="{FF2B5EF4-FFF2-40B4-BE49-F238E27FC236}">
                <a16:creationId xmlns:a16="http://schemas.microsoft.com/office/drawing/2014/main" id="{7A10AF00-914B-AA2F-D760-930E8B7CD914}"/>
              </a:ext>
            </a:extLst>
          </p:cNvPr>
          <p:cNvSpPr>
            <a:spLocks noGrp="1"/>
          </p:cNvSpPr>
          <p:nvPr>
            <p:ph type="subTitle" idx="1"/>
          </p:nvPr>
        </p:nvSpPr>
        <p:spPr>
          <a:xfrm>
            <a:off x="548640" y="1209822"/>
            <a:ext cx="11169748" cy="5486400"/>
          </a:xfrm>
        </p:spPr>
        <p:txBody>
          <a:bodyPr>
            <a:normAutofit fontScale="25000" lnSpcReduction="20000"/>
          </a:bodyPr>
          <a:lstStyle/>
          <a:p>
            <a:pPr algn="just"/>
            <a:r>
              <a:rPr lang="ro-RO" sz="8000" dirty="0">
                <a:latin typeface="Arial Black" panose="020B0A04020102020204" pitchFamily="34" charset="0"/>
              </a:rPr>
              <a:t>Dispoziții Dispoziții LEGALE care </a:t>
            </a:r>
            <a:r>
              <a:rPr lang="ro-RO" sz="8000" dirty="0" err="1">
                <a:latin typeface="Arial Black" panose="020B0A04020102020204" pitchFamily="34" charset="0"/>
              </a:rPr>
              <a:t>conscră</a:t>
            </a:r>
            <a:r>
              <a:rPr lang="ro-RO" sz="8000" dirty="0">
                <a:latin typeface="Arial Black" panose="020B0A04020102020204" pitchFamily="34" charset="0"/>
              </a:rPr>
              <a:t> direct sau indirect drepturi</a:t>
            </a:r>
          </a:p>
          <a:p>
            <a:pPr algn="just"/>
            <a:endParaRPr lang="ro-RO" sz="8000" dirty="0">
              <a:latin typeface="Arial Black" panose="020B0A04020102020204" pitchFamily="34" charset="0"/>
            </a:endParaRPr>
          </a:p>
          <a:p>
            <a:pPr algn="just"/>
            <a:r>
              <a:rPr lang="ro-RO" sz="8000" dirty="0">
                <a:latin typeface="Arial Black" panose="020B0A04020102020204" pitchFamily="34" charset="0"/>
              </a:rPr>
              <a:t>35 (1)</a:t>
            </a:r>
            <a:r>
              <a:rPr lang="ro-RO" sz="8000" dirty="0">
                <a:solidFill>
                  <a:srgbClr val="FF0000"/>
                </a:solidFill>
                <a:latin typeface="Arial Black" panose="020B0A04020102020204" pitchFamily="34" charset="0"/>
              </a:rPr>
              <a:t>Contactul dintre avocat </a:t>
            </a:r>
            <a:r>
              <a:rPr lang="ro-RO" sz="8000" dirty="0" err="1">
                <a:solidFill>
                  <a:srgbClr val="FF0000"/>
                </a:solidFill>
                <a:latin typeface="Arial Black" panose="020B0A04020102020204" pitchFamily="34" charset="0"/>
              </a:rPr>
              <a:t>şi</a:t>
            </a:r>
            <a:r>
              <a:rPr lang="ro-RO" sz="8000" dirty="0">
                <a:solidFill>
                  <a:srgbClr val="FF0000"/>
                </a:solidFill>
                <a:latin typeface="Arial Black" panose="020B0A04020102020204" pitchFamily="34" charset="0"/>
              </a:rPr>
              <a:t> clientul său nu poate fi stânjenit sau controlat</a:t>
            </a:r>
            <a:r>
              <a:rPr lang="ro-RO" sz="8000" dirty="0">
                <a:latin typeface="Arial Black" panose="020B0A04020102020204" pitchFamily="34" charset="0"/>
              </a:rPr>
              <a:t>, direct sau indirect, de niciun organ al statului.</a:t>
            </a:r>
            <a:endParaRPr lang="en-US" sz="8000" dirty="0">
              <a:latin typeface="Arial Black" panose="020B0A04020102020204" pitchFamily="34" charset="0"/>
            </a:endParaRPr>
          </a:p>
          <a:p>
            <a:pPr algn="just"/>
            <a:r>
              <a:rPr lang="ro-RO" sz="8000" dirty="0">
                <a:latin typeface="Arial Black" panose="020B0A04020102020204" pitchFamily="34" charset="0"/>
              </a:rPr>
              <a:t>(2)În cazul în care clientul se află în stare de arest sau </a:t>
            </a:r>
            <a:r>
              <a:rPr lang="ro-RO" sz="8000" dirty="0" err="1">
                <a:latin typeface="Arial Black" panose="020B0A04020102020204" pitchFamily="34" charset="0"/>
              </a:rPr>
              <a:t>detenţie</a:t>
            </a:r>
            <a:r>
              <a:rPr lang="ro-RO" sz="8000" dirty="0">
                <a:latin typeface="Arial Black" panose="020B0A04020102020204" pitchFamily="34" charset="0"/>
              </a:rPr>
              <a:t>, </a:t>
            </a:r>
            <a:r>
              <a:rPr lang="ro-RO" sz="8000" dirty="0" err="1">
                <a:latin typeface="Arial Black" panose="020B0A04020102020204" pitchFamily="34" charset="0"/>
              </a:rPr>
              <a:t>administraţia</a:t>
            </a:r>
            <a:r>
              <a:rPr lang="ro-RO" sz="8000" dirty="0">
                <a:latin typeface="Arial Black" panose="020B0A04020102020204" pitchFamily="34" charset="0"/>
              </a:rPr>
              <a:t> locului de arest ori </a:t>
            </a:r>
            <a:r>
              <a:rPr lang="ro-RO" sz="8000" dirty="0" err="1">
                <a:latin typeface="Arial Black" panose="020B0A04020102020204" pitchFamily="34" charset="0"/>
              </a:rPr>
              <a:t>detenţie</a:t>
            </a:r>
            <a:r>
              <a:rPr lang="ro-RO" sz="8000" dirty="0">
                <a:latin typeface="Arial Black" panose="020B0A04020102020204" pitchFamily="34" charset="0"/>
              </a:rPr>
              <a:t> are </a:t>
            </a:r>
            <a:r>
              <a:rPr lang="ro-RO" sz="8000" dirty="0" err="1">
                <a:latin typeface="Arial Black" panose="020B0A04020102020204" pitchFamily="34" charset="0"/>
              </a:rPr>
              <a:t>obligaţia</a:t>
            </a:r>
            <a:r>
              <a:rPr lang="ro-RO" sz="8000" dirty="0">
                <a:latin typeface="Arial Black" panose="020B0A04020102020204" pitchFamily="34" charset="0"/>
              </a:rPr>
              <a:t> de a lua măsurile necesare pentru respectarea drepturilor prevăzute la alin. (1).</a:t>
            </a:r>
            <a:endParaRPr lang="en-US" sz="8000" dirty="0">
              <a:latin typeface="Arial Black" panose="020B0A04020102020204" pitchFamily="34" charset="0"/>
            </a:endParaRPr>
          </a:p>
          <a:p>
            <a:pPr algn="just"/>
            <a:endParaRPr lang="ro-RO" sz="8000" dirty="0">
              <a:latin typeface="Arial Black" panose="020B0A04020102020204" pitchFamily="34" charset="0"/>
            </a:endParaRPr>
          </a:p>
          <a:p>
            <a:pPr algn="just"/>
            <a:r>
              <a:rPr lang="ro-RO" sz="8000" dirty="0">
                <a:latin typeface="Arial Black" panose="020B0A04020102020204" pitchFamily="34" charset="0"/>
              </a:rPr>
              <a:t>38 (3)Avocatul nu răspunde penal pentru </a:t>
            </a:r>
            <a:r>
              <a:rPr lang="ro-RO" sz="8000" dirty="0" err="1">
                <a:latin typeface="Arial Black" panose="020B0A04020102020204" pitchFamily="34" charset="0"/>
              </a:rPr>
              <a:t>susţinerile</a:t>
            </a:r>
            <a:r>
              <a:rPr lang="ro-RO" sz="8000" dirty="0">
                <a:latin typeface="Arial Black" panose="020B0A04020102020204" pitchFamily="34" charset="0"/>
              </a:rPr>
              <a:t> făcute oral sau în scris, în forma adecvată </a:t>
            </a:r>
            <a:r>
              <a:rPr lang="ro-RO" sz="8000" dirty="0" err="1">
                <a:latin typeface="Arial Black" panose="020B0A04020102020204" pitchFamily="34" charset="0"/>
              </a:rPr>
              <a:t>şi</a:t>
            </a:r>
            <a:r>
              <a:rPr lang="ro-RO" sz="8000" dirty="0">
                <a:latin typeface="Arial Black" panose="020B0A04020102020204" pitchFamily="34" charset="0"/>
              </a:rPr>
              <a:t> cu respectarea prevederilor alin. (2), în </a:t>
            </a:r>
            <a:r>
              <a:rPr lang="ro-RO" sz="8000" dirty="0" err="1">
                <a:latin typeface="Arial Black" panose="020B0A04020102020204" pitchFamily="34" charset="0"/>
              </a:rPr>
              <a:t>faţa</a:t>
            </a:r>
            <a:r>
              <a:rPr lang="ro-RO" sz="8000" dirty="0">
                <a:latin typeface="Arial Black" panose="020B0A04020102020204" pitchFamily="34" charset="0"/>
              </a:rPr>
              <a:t> </a:t>
            </a:r>
            <a:r>
              <a:rPr lang="ro-RO" sz="8000" dirty="0" err="1">
                <a:latin typeface="Arial Black" panose="020B0A04020102020204" pitchFamily="34" charset="0"/>
              </a:rPr>
              <a:t>instanţelor</a:t>
            </a:r>
            <a:r>
              <a:rPr lang="ro-RO" sz="8000" dirty="0">
                <a:latin typeface="Arial Black" panose="020B0A04020102020204" pitchFamily="34" charset="0"/>
              </a:rPr>
              <a:t> de judecată, a organelor de urmărire penală sau a altor organe administrative de </a:t>
            </a:r>
            <a:r>
              <a:rPr lang="ro-RO" sz="8000" dirty="0" err="1">
                <a:latin typeface="Arial Black" panose="020B0A04020102020204" pitchFamily="34" charset="0"/>
              </a:rPr>
              <a:t>jurisdicţie</a:t>
            </a:r>
            <a:r>
              <a:rPr lang="ro-RO" sz="8000" dirty="0">
                <a:latin typeface="Arial Black" panose="020B0A04020102020204" pitchFamily="34" charset="0"/>
              </a:rPr>
              <a:t> </a:t>
            </a:r>
            <a:r>
              <a:rPr lang="ro-RO" sz="8000" dirty="0" err="1">
                <a:latin typeface="Arial Black" panose="020B0A04020102020204" pitchFamily="34" charset="0"/>
              </a:rPr>
              <a:t>şi</a:t>
            </a:r>
            <a:r>
              <a:rPr lang="ro-RO" sz="8000" dirty="0">
                <a:latin typeface="Arial Black" panose="020B0A04020102020204" pitchFamily="34" charset="0"/>
              </a:rPr>
              <a:t> nici dacă sunt în legătură cu </a:t>
            </a:r>
            <a:r>
              <a:rPr lang="ro-RO" sz="8000" dirty="0" err="1">
                <a:latin typeface="Arial Black" panose="020B0A04020102020204" pitchFamily="34" charset="0"/>
              </a:rPr>
              <a:t>consultaţiile</a:t>
            </a:r>
            <a:r>
              <a:rPr lang="ro-RO" sz="8000" dirty="0">
                <a:latin typeface="Arial Black" panose="020B0A04020102020204" pitchFamily="34" charset="0"/>
              </a:rPr>
              <a:t> oferite </a:t>
            </a:r>
            <a:r>
              <a:rPr lang="ro-RO" sz="8000" dirty="0" err="1">
                <a:latin typeface="Arial Black" panose="020B0A04020102020204" pitchFamily="34" charset="0"/>
              </a:rPr>
              <a:t>justiţiabililor</a:t>
            </a:r>
            <a:r>
              <a:rPr lang="ro-RO" sz="8000" dirty="0">
                <a:latin typeface="Arial Black" panose="020B0A04020102020204" pitchFamily="34" charset="0"/>
              </a:rPr>
              <a:t> ori cu formularea apărării în acea cauză ori pentru </a:t>
            </a:r>
            <a:r>
              <a:rPr lang="ro-RO" sz="8000" dirty="0" err="1">
                <a:latin typeface="Arial Black" panose="020B0A04020102020204" pitchFamily="34" charset="0"/>
              </a:rPr>
              <a:t>susţinerile</a:t>
            </a:r>
            <a:r>
              <a:rPr lang="ro-RO" sz="8000" dirty="0">
                <a:latin typeface="Arial Black" panose="020B0A04020102020204" pitchFamily="34" charset="0"/>
              </a:rPr>
              <a:t> făcute în cadrul </a:t>
            </a:r>
            <a:r>
              <a:rPr lang="ro-RO" sz="8000" dirty="0" err="1">
                <a:latin typeface="Arial Black" panose="020B0A04020102020204" pitchFamily="34" charset="0"/>
              </a:rPr>
              <a:t>consultaţiilor</a:t>
            </a:r>
            <a:r>
              <a:rPr lang="ro-RO" sz="8000" dirty="0">
                <a:latin typeface="Arial Black" panose="020B0A04020102020204" pitchFamily="34" charset="0"/>
              </a:rPr>
              <a:t> verbale sau </a:t>
            </a:r>
            <a:r>
              <a:rPr lang="ro-RO" sz="8000" dirty="0" err="1">
                <a:latin typeface="Arial Black" panose="020B0A04020102020204" pitchFamily="34" charset="0"/>
              </a:rPr>
              <a:t>consultaţiilor</a:t>
            </a:r>
            <a:r>
              <a:rPr lang="ro-RO" sz="8000" dirty="0">
                <a:latin typeface="Arial Black" panose="020B0A04020102020204" pitchFamily="34" charset="0"/>
              </a:rPr>
              <a:t> scrise acordate </a:t>
            </a:r>
            <a:r>
              <a:rPr lang="ro-RO" sz="8000" dirty="0" err="1">
                <a:latin typeface="Arial Black" panose="020B0A04020102020204" pitchFamily="34" charset="0"/>
              </a:rPr>
              <a:t>clienţilor</a:t>
            </a:r>
            <a:r>
              <a:rPr lang="ro-RO" sz="8000" dirty="0">
                <a:latin typeface="Arial Black" panose="020B0A04020102020204" pitchFamily="34" charset="0"/>
              </a:rPr>
              <a:t>, </a:t>
            </a:r>
            <a:r>
              <a:rPr lang="ro-RO" sz="8000" dirty="0">
                <a:solidFill>
                  <a:srgbClr val="FF0000"/>
                </a:solidFill>
                <a:latin typeface="Arial Black" panose="020B0A04020102020204" pitchFamily="34" charset="0"/>
              </a:rPr>
              <a:t>dacă ele sunt făcute cu respectarea normelor de deontologie profesională.</a:t>
            </a:r>
            <a:endParaRPr lang="en-US" sz="8000" dirty="0">
              <a:solidFill>
                <a:srgbClr val="FF0000"/>
              </a:solidFill>
              <a:latin typeface="Arial Black" panose="020B0A04020102020204" pitchFamily="34" charset="0"/>
            </a:endParaRPr>
          </a:p>
          <a:p>
            <a:pPr algn="just"/>
            <a:r>
              <a:rPr lang="ro-RO" sz="8000" dirty="0">
                <a:latin typeface="Arial Black" panose="020B0A04020102020204" pitchFamily="34" charset="0"/>
              </a:rPr>
              <a:t>(5)</a:t>
            </a:r>
            <a:r>
              <a:rPr lang="ro-RO" sz="8000" dirty="0">
                <a:solidFill>
                  <a:srgbClr val="FF0000"/>
                </a:solidFill>
                <a:latin typeface="Arial Black" panose="020B0A04020102020204" pitchFamily="34" charset="0"/>
              </a:rPr>
              <a:t>Nu constituie abatere disciplinară </a:t>
            </a:r>
            <a:r>
              <a:rPr lang="ro-RO" sz="8000" dirty="0" err="1">
                <a:solidFill>
                  <a:srgbClr val="FF0000"/>
                </a:solidFill>
                <a:latin typeface="Arial Black" panose="020B0A04020102020204" pitchFamily="34" charset="0"/>
              </a:rPr>
              <a:t>şi</a:t>
            </a:r>
            <a:r>
              <a:rPr lang="ro-RO" sz="8000" dirty="0">
                <a:solidFill>
                  <a:srgbClr val="FF0000"/>
                </a:solidFill>
                <a:latin typeface="Arial Black" panose="020B0A04020102020204" pitchFamily="34" charset="0"/>
              </a:rPr>
              <a:t> nici nu pot atrage alte forme de răspundere juridică a avocatului OPINIILE JURIDICE ALE ACESTUIA</a:t>
            </a:r>
            <a:r>
              <a:rPr lang="ro-RO" sz="8000" dirty="0">
                <a:latin typeface="Arial Black" panose="020B0A04020102020204" pitchFamily="34" charset="0"/>
              </a:rPr>
              <a:t>, exercitarea drepturilor, îndeplinirea </a:t>
            </a:r>
            <a:r>
              <a:rPr lang="ro-RO" sz="8000" dirty="0" err="1">
                <a:latin typeface="Arial Black" panose="020B0A04020102020204" pitchFamily="34" charset="0"/>
              </a:rPr>
              <a:t>obligaţiilor</a:t>
            </a:r>
            <a:r>
              <a:rPr lang="ro-RO" sz="8000" dirty="0">
                <a:latin typeface="Arial Black" panose="020B0A04020102020204" pitchFamily="34" charset="0"/>
              </a:rPr>
              <a:t> prevăzute de lege </a:t>
            </a:r>
            <a:r>
              <a:rPr lang="ro-RO" sz="8000" dirty="0" err="1">
                <a:latin typeface="Arial Black" panose="020B0A04020102020204" pitchFamily="34" charset="0"/>
              </a:rPr>
              <a:t>şi</a:t>
            </a:r>
            <a:r>
              <a:rPr lang="ro-RO" sz="8000" dirty="0">
                <a:latin typeface="Arial Black" panose="020B0A04020102020204" pitchFamily="34" charset="0"/>
              </a:rPr>
              <a:t> folosirea mijloacelor legale pentru pregătirea </a:t>
            </a:r>
            <a:r>
              <a:rPr lang="ro-RO" sz="8000" dirty="0" err="1">
                <a:latin typeface="Arial Black" panose="020B0A04020102020204" pitchFamily="34" charset="0"/>
              </a:rPr>
              <a:t>şi</a:t>
            </a:r>
            <a:r>
              <a:rPr lang="ro-RO" sz="8000" dirty="0">
                <a:latin typeface="Arial Black" panose="020B0A04020102020204" pitchFamily="34" charset="0"/>
              </a:rPr>
              <a:t> realizarea efectivă a apărării </a:t>
            </a:r>
            <a:r>
              <a:rPr lang="ro-RO" sz="8000" dirty="0" err="1">
                <a:latin typeface="Arial Black" panose="020B0A04020102020204" pitchFamily="34" charset="0"/>
              </a:rPr>
              <a:t>libertăţilor</a:t>
            </a:r>
            <a:r>
              <a:rPr lang="ro-RO" sz="8000" dirty="0">
                <a:latin typeface="Arial Black" panose="020B0A04020102020204" pitchFamily="34" charset="0"/>
              </a:rPr>
              <a:t>, drepturilor </a:t>
            </a:r>
            <a:r>
              <a:rPr lang="ro-RO" sz="8000" dirty="0" err="1">
                <a:latin typeface="Arial Black" panose="020B0A04020102020204" pitchFamily="34" charset="0"/>
              </a:rPr>
              <a:t>şi</a:t>
            </a:r>
            <a:r>
              <a:rPr lang="ro-RO" sz="8000" dirty="0">
                <a:latin typeface="Arial Black" panose="020B0A04020102020204" pitchFamily="34" charset="0"/>
              </a:rPr>
              <a:t> intereselor legitime ale </a:t>
            </a:r>
            <a:r>
              <a:rPr lang="ro-RO" sz="8000" dirty="0" err="1">
                <a:latin typeface="Arial Black" panose="020B0A04020102020204" pitchFamily="34" charset="0"/>
              </a:rPr>
              <a:t>clienţilor</a:t>
            </a:r>
            <a:r>
              <a:rPr lang="ro-RO" sz="8000" dirty="0">
                <a:latin typeface="Arial Black" panose="020B0A04020102020204" pitchFamily="34" charset="0"/>
              </a:rPr>
              <a:t> săi.</a:t>
            </a:r>
            <a:endParaRPr lang="en-US" sz="8000" dirty="0">
              <a:latin typeface="Arial Black" panose="020B0A04020102020204" pitchFamily="34" charset="0"/>
            </a:endParaRPr>
          </a:p>
          <a:p>
            <a:pPr algn="just"/>
            <a:endParaRPr lang="ro-RO" sz="8000" dirty="0">
              <a:latin typeface="Arial Black" panose="020B0A04020102020204" pitchFamily="34" charset="0"/>
            </a:endParaRPr>
          </a:p>
          <a:p>
            <a:pPr algn="just"/>
            <a:endParaRPr lang="en-US" dirty="0">
              <a:latin typeface="Arial Black" panose="020B0A04020102020204" pitchFamily="34" charset="0"/>
            </a:endParaRPr>
          </a:p>
          <a:p>
            <a:pPr algn="just"/>
            <a:endParaRPr lang="ro-RO" dirty="0">
              <a:latin typeface="Arial Black" panose="020B0A04020102020204" pitchFamily="34" charset="0"/>
            </a:endParaRPr>
          </a:p>
          <a:p>
            <a:pPr algn="just"/>
            <a:br>
              <a:rPr lang="ro-RO" dirty="0">
                <a:latin typeface="Arial Black" panose="020B0A04020102020204" pitchFamily="34" charset="0"/>
              </a:rPr>
            </a:br>
            <a:endParaRPr lang="en-US" dirty="0">
              <a:latin typeface="Arial Black" panose="020B0A04020102020204" pitchFamily="34" charset="0"/>
            </a:endParaRPr>
          </a:p>
          <a:p>
            <a:pPr algn="just"/>
            <a:endParaRPr lang="ro-RO" dirty="0">
              <a:latin typeface="Arial Black" panose="020B0A04020102020204" pitchFamily="34" charset="0"/>
            </a:endParaRPr>
          </a:p>
          <a:p>
            <a:pPr algn="just"/>
            <a:br>
              <a:rPr lang="en-US" dirty="0">
                <a:latin typeface="Arial Black" panose="020B0A04020102020204" pitchFamily="34" charset="0"/>
              </a:rPr>
            </a:br>
            <a:endParaRPr lang="en-US" dirty="0">
              <a:latin typeface="Arial Black" panose="020B0A04020102020204" pitchFamily="34" charset="0"/>
            </a:endParaRPr>
          </a:p>
          <a:p>
            <a:endParaRPr lang="en-US" dirty="0"/>
          </a:p>
        </p:txBody>
      </p:sp>
    </p:spTree>
    <p:extLst>
      <p:ext uri="{BB962C8B-B14F-4D97-AF65-F5344CB8AC3E}">
        <p14:creationId xmlns:p14="http://schemas.microsoft.com/office/powerpoint/2010/main" val="3554563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A4A3176-E5DC-F07B-E53E-990D85CE73B2}"/>
              </a:ext>
            </a:extLst>
          </p:cNvPr>
          <p:cNvSpPr>
            <a:spLocks noGrp="1"/>
          </p:cNvSpPr>
          <p:nvPr>
            <p:ph type="title"/>
          </p:nvPr>
        </p:nvSpPr>
        <p:spPr>
          <a:xfrm>
            <a:off x="838200" y="365125"/>
            <a:ext cx="10515600" cy="5571441"/>
          </a:xfrm>
        </p:spPr>
        <p:txBody>
          <a:bodyPr/>
          <a:lstStyle/>
          <a:p>
            <a:r>
              <a:rPr lang="ro-RO" dirty="0">
                <a:latin typeface="Arial Black" panose="020B0A04020102020204" pitchFamily="34" charset="0"/>
              </a:rPr>
              <a:t>Mulțumesc colegilor din audiență și colegilor organizatori! Va felicit și vă susțin să continuați acest demers lăudabil!</a:t>
            </a:r>
            <a:br>
              <a:rPr lang="ro-RO" dirty="0">
                <a:latin typeface="Arial Black" panose="020B0A04020102020204" pitchFamily="34" charset="0"/>
              </a:rPr>
            </a:br>
            <a:br>
              <a:rPr lang="ro-RO" dirty="0">
                <a:latin typeface="Arial Black" panose="020B0A04020102020204" pitchFamily="34" charset="0"/>
              </a:rPr>
            </a:br>
            <a:r>
              <a:rPr lang="ro-RO" dirty="0">
                <a:latin typeface="Arial Black" panose="020B0A04020102020204" pitchFamily="34" charset="0"/>
              </a:rPr>
              <a:t>Mihnea Stoica, avocat</a:t>
            </a:r>
            <a:br>
              <a:rPr lang="ro-RO" dirty="0">
                <a:latin typeface="Arial Black" panose="020B0A04020102020204" pitchFamily="34" charset="0"/>
              </a:rPr>
            </a:br>
            <a:br>
              <a:rPr lang="ro-RO" dirty="0">
                <a:latin typeface="Arial Black" panose="020B0A04020102020204" pitchFamily="34" charset="0"/>
              </a:rPr>
            </a:br>
            <a:r>
              <a:rPr lang="ro-RO" dirty="0">
                <a:latin typeface="Arial Black" panose="020B0A04020102020204" pitchFamily="34" charset="0"/>
              </a:rPr>
              <a:t>Va invit pe grupul „Drept îți spun”</a:t>
            </a:r>
            <a:endParaRPr lang="en-US" dirty="0">
              <a:latin typeface="Arial Black" panose="020B0A04020102020204" pitchFamily="34" charset="0"/>
            </a:endParaRPr>
          </a:p>
        </p:txBody>
      </p:sp>
    </p:spTree>
    <p:extLst>
      <p:ext uri="{BB962C8B-B14F-4D97-AF65-F5344CB8AC3E}">
        <p14:creationId xmlns:p14="http://schemas.microsoft.com/office/powerpoint/2010/main" val="910082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FABE0E7-FBF7-F714-5C5A-0F567404A11F}"/>
              </a:ext>
            </a:extLst>
          </p:cNvPr>
          <p:cNvSpPr>
            <a:spLocks noGrp="1"/>
          </p:cNvSpPr>
          <p:nvPr>
            <p:ph type="title"/>
          </p:nvPr>
        </p:nvSpPr>
        <p:spPr/>
        <p:txBody>
          <a:bodyPr/>
          <a:lstStyle/>
          <a:p>
            <a:r>
              <a:rPr lang="ro-RO" dirty="0">
                <a:latin typeface="Arial Black" panose="020B0A04020102020204" pitchFamily="34" charset="0"/>
              </a:rPr>
              <a:t>Ce își dorește organul judiciar?</a:t>
            </a:r>
            <a:endParaRPr lang="en-US" dirty="0">
              <a:latin typeface="Arial Black" panose="020B0A04020102020204" pitchFamily="34" charset="0"/>
            </a:endParaRPr>
          </a:p>
        </p:txBody>
      </p:sp>
      <p:pic>
        <p:nvPicPr>
          <p:cNvPr id="14" name="Substituent imagine 13">
            <a:extLst>
              <a:ext uri="{FF2B5EF4-FFF2-40B4-BE49-F238E27FC236}">
                <a16:creationId xmlns:a16="http://schemas.microsoft.com/office/drawing/2014/main" id="{684C8BB2-F401-B8AC-3D30-9103F6933A5A}"/>
              </a:ext>
            </a:extLst>
          </p:cNvPr>
          <p:cNvPicPr>
            <a:picLocks noGrp="1" noChangeAspect="1"/>
          </p:cNvPicPr>
          <p:nvPr>
            <p:ph type="pic"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20390" b="20390"/>
          <a:stretch>
            <a:fillRect/>
          </a:stretch>
        </p:blipFill>
        <p:spPr/>
      </p:pic>
      <p:sp>
        <p:nvSpPr>
          <p:cNvPr id="4" name="Substituent text 3">
            <a:extLst>
              <a:ext uri="{FF2B5EF4-FFF2-40B4-BE49-F238E27FC236}">
                <a16:creationId xmlns:a16="http://schemas.microsoft.com/office/drawing/2014/main" id="{AB7CC71E-94A2-7624-DAD3-82E3A918D66C}"/>
              </a:ext>
            </a:extLst>
          </p:cNvPr>
          <p:cNvSpPr>
            <a:spLocks noGrp="1"/>
          </p:cNvSpPr>
          <p:nvPr>
            <p:ph type="body" sz="half" idx="2"/>
          </p:nvPr>
        </p:nvSpPr>
        <p:spPr/>
        <p:txBody>
          <a:bodyPr>
            <a:normAutofit fontScale="92500" lnSpcReduction="10000"/>
          </a:bodyPr>
          <a:lstStyle/>
          <a:p>
            <a:r>
              <a:rPr lang="ro-RO" sz="2400" dirty="0" err="1">
                <a:latin typeface="Arial Black" panose="020B0A04020102020204" pitchFamily="34" charset="0"/>
              </a:rPr>
              <a:t>Adresati</a:t>
            </a:r>
            <a:r>
              <a:rPr lang="ro-RO" sz="2400" dirty="0">
                <a:latin typeface="Arial Black" panose="020B0A04020102020204" pitchFamily="34" charset="0"/>
              </a:rPr>
              <a:t> întrebări în judecată, vă rog!</a:t>
            </a:r>
          </a:p>
          <a:p>
            <a:endParaRPr lang="ro-RO" sz="2400" dirty="0">
              <a:latin typeface="Arial Black" panose="020B0A04020102020204" pitchFamily="34" charset="0"/>
            </a:endParaRPr>
          </a:p>
          <a:p>
            <a:r>
              <a:rPr lang="ro-RO" sz="2400" dirty="0">
                <a:latin typeface="Arial Black" panose="020B0A04020102020204" pitchFamily="34" charset="0"/>
              </a:rPr>
              <a:t>De ce nu ați formulat întrebările când trebuia,  în urmărirea penală?</a:t>
            </a:r>
          </a:p>
          <a:p>
            <a:endParaRPr lang="ro-RO" sz="2400" dirty="0">
              <a:latin typeface="Arial Black" panose="020B0A04020102020204" pitchFamily="34" charset="0"/>
            </a:endParaRPr>
          </a:p>
          <a:p>
            <a:r>
              <a:rPr lang="ro-RO" sz="2400" dirty="0">
                <a:latin typeface="Arial Black" panose="020B0A04020102020204" pitchFamily="34" charset="0"/>
              </a:rPr>
              <a:t>Nu am întrebat așa ceva! Vă rog să adresați întrebarea așa cum am formulat-o!</a:t>
            </a:r>
          </a:p>
        </p:txBody>
      </p:sp>
      <p:sp>
        <p:nvSpPr>
          <p:cNvPr id="15" name="CasetăText 14">
            <a:extLst>
              <a:ext uri="{FF2B5EF4-FFF2-40B4-BE49-F238E27FC236}">
                <a16:creationId xmlns:a16="http://schemas.microsoft.com/office/drawing/2014/main" id="{33E08B8E-F261-4CD0-655A-ECC896BAD28F}"/>
              </a:ext>
            </a:extLst>
          </p:cNvPr>
          <p:cNvSpPr txBox="1"/>
          <p:nvPr/>
        </p:nvSpPr>
        <p:spPr>
          <a:xfrm>
            <a:off x="5183188" y="5861050"/>
            <a:ext cx="6172200" cy="230832"/>
          </a:xfrm>
          <a:prstGeom prst="rect">
            <a:avLst/>
          </a:prstGeom>
          <a:noFill/>
        </p:spPr>
        <p:txBody>
          <a:bodyPr wrap="square" rtlCol="0">
            <a:spAutoFit/>
          </a:bodyPr>
          <a:lstStyle/>
          <a:p>
            <a:r>
              <a:rPr lang="en-US" sz="900">
                <a:hlinkClick r:id="rId3" tooltip="https://plantcrazy.blogspot.com/2008/01/ficus-retusa-ginseng-ficus.html"/>
              </a:rPr>
              <a:t>Această fotografie</a:t>
            </a:r>
            <a:r>
              <a:rPr lang="en-US" sz="900"/>
              <a:t> de Autor necunoscut este licențiată în condițiile </a:t>
            </a:r>
            <a:r>
              <a:rPr lang="en-US" sz="900">
                <a:hlinkClick r:id="rId4" tooltip="https://creativecommons.org/licenses/by-nc-nd/3.0/"/>
              </a:rPr>
              <a:t>CC BY-NC-ND</a:t>
            </a:r>
            <a:endParaRPr lang="en-US" sz="900"/>
          </a:p>
        </p:txBody>
      </p:sp>
    </p:spTree>
    <p:extLst>
      <p:ext uri="{BB962C8B-B14F-4D97-AF65-F5344CB8AC3E}">
        <p14:creationId xmlns:p14="http://schemas.microsoft.com/office/powerpoint/2010/main" val="2523698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81237DD-4F97-D792-380E-E6AB27AA94B0}"/>
              </a:ext>
            </a:extLst>
          </p:cNvPr>
          <p:cNvSpPr>
            <a:spLocks noGrp="1"/>
          </p:cNvSpPr>
          <p:nvPr>
            <p:ph type="title"/>
          </p:nvPr>
        </p:nvSpPr>
        <p:spPr/>
        <p:txBody>
          <a:bodyPr>
            <a:normAutofit fontScale="90000"/>
          </a:bodyPr>
          <a:lstStyle/>
          <a:p>
            <a:pPr algn="ctr"/>
            <a:r>
              <a:rPr lang="en-US" dirty="0">
                <a:latin typeface="Arial Black" panose="020B0A04020102020204" pitchFamily="34" charset="0"/>
              </a:rPr>
              <a:t>A. Natura </a:t>
            </a:r>
            <a:r>
              <a:rPr lang="en-US" dirty="0" err="1">
                <a:latin typeface="Arial Black" panose="020B0A04020102020204" pitchFamily="34" charset="0"/>
              </a:rPr>
              <a:t>juridcă</a:t>
            </a:r>
            <a:r>
              <a:rPr lang="en-US" dirty="0">
                <a:latin typeface="Arial Black" panose="020B0A04020102020204" pitchFamily="34" charset="0"/>
              </a:rPr>
              <a:t> a </a:t>
            </a:r>
            <a:r>
              <a:rPr lang="en-US" dirty="0" err="1">
                <a:latin typeface="Arial Black" panose="020B0A04020102020204" pitchFamily="34" charset="0"/>
              </a:rPr>
              <a:t>participării</a:t>
            </a:r>
            <a:r>
              <a:rPr lang="en-US" dirty="0">
                <a:latin typeface="Arial Black" panose="020B0A04020102020204" pitchFamily="34" charset="0"/>
              </a:rPr>
              <a:t> </a:t>
            </a:r>
            <a:r>
              <a:rPr lang="en-US" dirty="0" err="1">
                <a:latin typeface="Arial Black" panose="020B0A04020102020204" pitchFamily="34" charset="0"/>
              </a:rPr>
              <a:t>avocatului</a:t>
            </a:r>
            <a:r>
              <a:rPr lang="en-US" dirty="0">
                <a:latin typeface="Arial Black" panose="020B0A04020102020204" pitchFamily="34" charset="0"/>
              </a:rPr>
              <a:t> </a:t>
            </a:r>
            <a:r>
              <a:rPr lang="en-US" dirty="0" err="1">
                <a:latin typeface="Arial Black" panose="020B0A04020102020204" pitchFamily="34" charset="0"/>
              </a:rPr>
              <a:t>în</a:t>
            </a:r>
            <a:r>
              <a:rPr lang="en-US" dirty="0">
                <a:latin typeface="Arial Black" panose="020B0A04020102020204" pitchFamily="34" charset="0"/>
              </a:rPr>
              <a:t> </a:t>
            </a:r>
            <a:r>
              <a:rPr lang="en-US" dirty="0" err="1">
                <a:latin typeface="Arial Black" panose="020B0A04020102020204" pitchFamily="34" charset="0"/>
              </a:rPr>
              <a:t>procesul</a:t>
            </a:r>
            <a:r>
              <a:rPr lang="en-US" dirty="0">
                <a:latin typeface="Arial Black" panose="020B0A04020102020204" pitchFamily="34" charset="0"/>
              </a:rPr>
              <a:t> penal</a:t>
            </a:r>
            <a:br>
              <a:rPr lang="en-US" dirty="0">
                <a:latin typeface="Arial Black" panose="020B0A04020102020204" pitchFamily="34" charset="0"/>
              </a:rPr>
            </a:br>
            <a:endParaRPr lang="en-US" dirty="0">
              <a:latin typeface="Arial Black" panose="020B0A04020102020204" pitchFamily="34" charset="0"/>
            </a:endParaRPr>
          </a:p>
        </p:txBody>
      </p:sp>
      <p:sp>
        <p:nvSpPr>
          <p:cNvPr id="3" name="Substituent text 2">
            <a:extLst>
              <a:ext uri="{FF2B5EF4-FFF2-40B4-BE49-F238E27FC236}">
                <a16:creationId xmlns:a16="http://schemas.microsoft.com/office/drawing/2014/main" id="{591F69D0-BBEF-A66D-D40E-D6907934886C}"/>
              </a:ext>
            </a:extLst>
          </p:cNvPr>
          <p:cNvSpPr>
            <a:spLocks noGrp="1"/>
          </p:cNvSpPr>
          <p:nvPr>
            <p:ph type="body" idx="1"/>
          </p:nvPr>
        </p:nvSpPr>
        <p:spPr/>
        <p:txBody>
          <a:bodyPr>
            <a:normAutofit/>
          </a:bodyPr>
          <a:lstStyle/>
          <a:p>
            <a:r>
              <a:rPr lang="ro-RO" sz="3200" dirty="0">
                <a:latin typeface="Arial Black" panose="020B0A04020102020204" pitchFamily="34" charset="0"/>
              </a:rPr>
              <a:t>Visul organului</a:t>
            </a:r>
            <a:endParaRPr lang="en-US" sz="3200" dirty="0">
              <a:latin typeface="Arial Black" panose="020B0A04020102020204" pitchFamily="34" charset="0"/>
            </a:endParaRPr>
          </a:p>
        </p:txBody>
      </p:sp>
      <p:pic>
        <p:nvPicPr>
          <p:cNvPr id="8" name="Substituent conținut 7">
            <a:extLst>
              <a:ext uri="{FF2B5EF4-FFF2-40B4-BE49-F238E27FC236}">
                <a16:creationId xmlns:a16="http://schemas.microsoft.com/office/drawing/2014/main" id="{BF510824-81E0-2AFA-270E-DB16392F4CBB}"/>
              </a:ext>
            </a:extLst>
          </p:cNvPr>
          <p:cNvPicPr>
            <a:picLocks noGrp="1" noChangeAspect="1"/>
          </p:cNvPicPr>
          <p:nvPr>
            <p:ph sz="half" idx="2"/>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08492" y="2505075"/>
            <a:ext cx="2150243" cy="3684588"/>
          </a:xfrm>
        </p:spPr>
      </p:pic>
      <p:sp>
        <p:nvSpPr>
          <p:cNvPr id="5" name="Substituent text 4">
            <a:extLst>
              <a:ext uri="{FF2B5EF4-FFF2-40B4-BE49-F238E27FC236}">
                <a16:creationId xmlns:a16="http://schemas.microsoft.com/office/drawing/2014/main" id="{61AB4630-9436-1800-66C9-D0DE79C0049A}"/>
              </a:ext>
            </a:extLst>
          </p:cNvPr>
          <p:cNvSpPr>
            <a:spLocks noGrp="1"/>
          </p:cNvSpPr>
          <p:nvPr>
            <p:ph type="body" sz="quarter" idx="3"/>
          </p:nvPr>
        </p:nvSpPr>
        <p:spPr>
          <a:xfrm>
            <a:off x="5289452" y="1681163"/>
            <a:ext cx="6065936" cy="823912"/>
          </a:xfrm>
        </p:spPr>
        <p:txBody>
          <a:bodyPr>
            <a:normAutofit/>
          </a:bodyPr>
          <a:lstStyle/>
          <a:p>
            <a:r>
              <a:rPr lang="ro-RO" sz="3200" dirty="0">
                <a:latin typeface="Arial Black" panose="020B0A04020102020204" pitchFamily="34" charset="0"/>
              </a:rPr>
              <a:t>Participarea avocatului</a:t>
            </a:r>
            <a:endParaRPr lang="en-US" sz="3200" dirty="0">
              <a:latin typeface="Arial Black" panose="020B0A04020102020204" pitchFamily="34" charset="0"/>
            </a:endParaRPr>
          </a:p>
        </p:txBody>
      </p:sp>
      <p:sp>
        <p:nvSpPr>
          <p:cNvPr id="6" name="Substituent conținut 5">
            <a:extLst>
              <a:ext uri="{FF2B5EF4-FFF2-40B4-BE49-F238E27FC236}">
                <a16:creationId xmlns:a16="http://schemas.microsoft.com/office/drawing/2014/main" id="{8F235FEB-148E-EA02-AE52-CFA3C74038F9}"/>
              </a:ext>
            </a:extLst>
          </p:cNvPr>
          <p:cNvSpPr>
            <a:spLocks noGrp="1"/>
          </p:cNvSpPr>
          <p:nvPr>
            <p:ph sz="quarter" idx="4"/>
          </p:nvPr>
        </p:nvSpPr>
        <p:spPr>
          <a:xfrm>
            <a:off x="4107767" y="2505075"/>
            <a:ext cx="7807568" cy="3684588"/>
          </a:xfrm>
        </p:spPr>
        <p:txBody>
          <a:bodyPr>
            <a:normAutofit fontScale="92500" lnSpcReduction="10000"/>
          </a:bodyPr>
          <a:lstStyle/>
          <a:p>
            <a:pPr marL="0" indent="0" algn="just">
              <a:buNone/>
            </a:pPr>
            <a:r>
              <a:rPr lang="en-US" dirty="0">
                <a:latin typeface="Arial Black" panose="020B0A04020102020204" pitchFamily="34" charset="0"/>
              </a:rPr>
              <a:t>1.	Este “</a:t>
            </a:r>
            <a:r>
              <a:rPr lang="en-US" dirty="0" err="1">
                <a:latin typeface="Arial Black" panose="020B0A04020102020204" pitchFamily="34" charset="0"/>
              </a:rPr>
              <a:t>participarea</a:t>
            </a:r>
            <a:r>
              <a:rPr lang="en-US" dirty="0">
                <a:latin typeface="Arial Black" panose="020B0A04020102020204" pitchFamily="34" charset="0"/>
              </a:rPr>
              <a:t>” un termen </a:t>
            </a:r>
            <a:r>
              <a:rPr lang="en-US" dirty="0" err="1">
                <a:latin typeface="Arial Black" panose="020B0A04020102020204" pitchFamily="34" charset="0"/>
              </a:rPr>
              <a:t>adecvat</a:t>
            </a:r>
            <a:r>
              <a:rPr lang="en-US" dirty="0">
                <a:latin typeface="Arial Black" panose="020B0A04020102020204" pitchFamily="34" charset="0"/>
              </a:rPr>
              <a:t>? Ce </a:t>
            </a:r>
            <a:r>
              <a:rPr lang="en-US" dirty="0" err="1">
                <a:latin typeface="Arial Black" panose="020B0A04020102020204" pitchFamily="34" charset="0"/>
              </a:rPr>
              <a:t>facem</a:t>
            </a:r>
            <a:r>
              <a:rPr lang="en-US" dirty="0">
                <a:latin typeface="Arial Black" panose="020B0A04020102020204" pitchFamily="34" charset="0"/>
              </a:rPr>
              <a:t> </a:t>
            </a:r>
            <a:r>
              <a:rPr lang="ro-RO" dirty="0">
                <a:latin typeface="Arial Black" panose="020B0A04020102020204" pitchFamily="34" charset="0"/>
              </a:rPr>
              <a:t>î</a:t>
            </a:r>
            <a:r>
              <a:rPr lang="en-US" dirty="0">
                <a:latin typeface="Arial Black" panose="020B0A04020102020204" pitchFamily="34" charset="0"/>
              </a:rPr>
              <a:t>n </a:t>
            </a:r>
            <a:r>
              <a:rPr lang="en-US" dirty="0" err="1">
                <a:latin typeface="Arial Black" panose="020B0A04020102020204" pitchFamily="34" charset="0"/>
              </a:rPr>
              <a:t>realitate</a:t>
            </a:r>
            <a:r>
              <a:rPr lang="en-US" dirty="0">
                <a:latin typeface="Arial Black" panose="020B0A04020102020204" pitchFamily="34" charset="0"/>
              </a:rPr>
              <a:t>?</a:t>
            </a:r>
          </a:p>
          <a:p>
            <a:pPr marL="0" indent="0" algn="just">
              <a:buNone/>
            </a:pPr>
            <a:r>
              <a:rPr lang="en-US" dirty="0">
                <a:latin typeface="Arial Black" panose="020B0A04020102020204" pitchFamily="34" charset="0"/>
              </a:rPr>
              <a:t>2.	</a:t>
            </a:r>
            <a:r>
              <a:rPr lang="en-US" dirty="0" err="1">
                <a:latin typeface="Arial Black" panose="020B0A04020102020204" pitchFamily="34" charset="0"/>
              </a:rPr>
              <a:t>Exercit</a:t>
            </a:r>
            <a:r>
              <a:rPr lang="ro-RO" dirty="0">
                <a:latin typeface="Arial Black" panose="020B0A04020102020204" pitchFamily="34" charset="0"/>
              </a:rPr>
              <a:t>ă</a:t>
            </a:r>
            <a:r>
              <a:rPr lang="en-US" dirty="0">
                <a:latin typeface="Arial Black" panose="020B0A04020102020204" pitchFamily="34" charset="0"/>
              </a:rPr>
              <a:t>m </a:t>
            </a:r>
            <a:r>
              <a:rPr lang="en-US" dirty="0" err="1">
                <a:latin typeface="Arial Black" panose="020B0A04020102020204" pitchFamily="34" charset="0"/>
              </a:rPr>
              <a:t>drepturile</a:t>
            </a:r>
            <a:r>
              <a:rPr lang="en-US" dirty="0">
                <a:latin typeface="Arial Black" panose="020B0A04020102020204" pitchFamily="34" charset="0"/>
              </a:rPr>
              <a:t> </a:t>
            </a:r>
            <a:r>
              <a:rPr lang="ro-RO" dirty="0">
                <a:latin typeface="Arial Black" panose="020B0A04020102020204" pitchFamily="34" charset="0"/>
              </a:rPr>
              <a:t>ș</a:t>
            </a:r>
            <a:r>
              <a:rPr lang="en-US" dirty="0" err="1">
                <a:latin typeface="Arial Black" panose="020B0A04020102020204" pitchFamily="34" charset="0"/>
              </a:rPr>
              <a:t>i</a:t>
            </a:r>
            <a:r>
              <a:rPr lang="en-US" dirty="0">
                <a:latin typeface="Arial Black" panose="020B0A04020102020204" pitchFamily="34" charset="0"/>
              </a:rPr>
              <a:t> </a:t>
            </a:r>
            <a:r>
              <a:rPr lang="en-US" dirty="0" err="1">
                <a:latin typeface="Arial Black" panose="020B0A04020102020204" pitchFamily="34" charset="0"/>
              </a:rPr>
              <a:t>obliga</a:t>
            </a:r>
            <a:r>
              <a:rPr lang="ro-RO" dirty="0">
                <a:latin typeface="Arial Black" panose="020B0A04020102020204" pitchFamily="34" charset="0"/>
              </a:rPr>
              <a:t>ț</a:t>
            </a:r>
            <a:r>
              <a:rPr lang="en-US" dirty="0" err="1">
                <a:latin typeface="Arial Black" panose="020B0A04020102020204" pitchFamily="34" charset="0"/>
              </a:rPr>
              <a:t>iile</a:t>
            </a:r>
            <a:r>
              <a:rPr lang="en-US" dirty="0">
                <a:latin typeface="Arial Black" panose="020B0A04020102020204" pitchFamily="34" charset="0"/>
              </a:rPr>
              <a:t> </a:t>
            </a:r>
            <a:r>
              <a:rPr lang="en-US" dirty="0" err="1">
                <a:latin typeface="Arial Black" panose="020B0A04020102020204" pitchFamily="34" charset="0"/>
              </a:rPr>
              <a:t>avocatului</a:t>
            </a:r>
            <a:r>
              <a:rPr lang="en-US" dirty="0">
                <a:latin typeface="Arial Black" panose="020B0A04020102020204" pitchFamily="34" charset="0"/>
              </a:rPr>
              <a:t> </a:t>
            </a:r>
            <a:r>
              <a:rPr lang="en-US" dirty="0" err="1">
                <a:latin typeface="Arial Black" panose="020B0A04020102020204" pitchFamily="34" charset="0"/>
              </a:rPr>
              <a:t>prev</a:t>
            </a:r>
            <a:r>
              <a:rPr lang="ro-RO" dirty="0">
                <a:latin typeface="Arial Black" panose="020B0A04020102020204" pitchFamily="34" charset="0"/>
              </a:rPr>
              <a:t>ă</a:t>
            </a:r>
            <a:r>
              <a:rPr lang="en-US" dirty="0" err="1">
                <a:latin typeface="Arial Black" panose="020B0A04020102020204" pitchFamily="34" charset="0"/>
              </a:rPr>
              <a:t>zute</a:t>
            </a:r>
            <a:r>
              <a:rPr lang="en-US" dirty="0">
                <a:latin typeface="Arial Black" panose="020B0A04020102020204" pitchFamily="34" charset="0"/>
              </a:rPr>
              <a:t> in CPP </a:t>
            </a:r>
            <a:r>
              <a:rPr lang="en-US" dirty="0" err="1">
                <a:latin typeface="Arial Black" panose="020B0A04020102020204" pitchFamily="34" charset="0"/>
              </a:rPr>
              <a:t>sau</a:t>
            </a:r>
            <a:r>
              <a:rPr lang="en-US" dirty="0">
                <a:latin typeface="Arial Black" panose="020B0A04020102020204" pitchFamily="34" charset="0"/>
              </a:rPr>
              <a:t> </a:t>
            </a:r>
            <a:r>
              <a:rPr lang="en-US" dirty="0" err="1">
                <a:latin typeface="Arial Black" panose="020B0A04020102020204" pitchFamily="34" charset="0"/>
              </a:rPr>
              <a:t>exercit</a:t>
            </a:r>
            <a:r>
              <a:rPr lang="ro-RO" dirty="0">
                <a:latin typeface="Arial Black" panose="020B0A04020102020204" pitchFamily="34" charset="0"/>
              </a:rPr>
              <a:t>ă</a:t>
            </a:r>
            <a:r>
              <a:rPr lang="en-US" dirty="0">
                <a:latin typeface="Arial Black" panose="020B0A04020102020204" pitchFamily="34" charset="0"/>
              </a:rPr>
              <a:t>m </a:t>
            </a:r>
            <a:r>
              <a:rPr lang="en-US" dirty="0" err="1">
                <a:latin typeface="Arial Black" panose="020B0A04020102020204" pitchFamily="34" charset="0"/>
              </a:rPr>
              <a:t>activit</a:t>
            </a:r>
            <a:r>
              <a:rPr lang="ro-RO" dirty="0" err="1">
                <a:latin typeface="Arial Black" panose="020B0A04020102020204" pitchFamily="34" charset="0"/>
              </a:rPr>
              <a:t>ăț</a:t>
            </a:r>
            <a:r>
              <a:rPr lang="en-US" dirty="0" err="1">
                <a:latin typeface="Arial Black" panose="020B0A04020102020204" pitchFamily="34" charset="0"/>
              </a:rPr>
              <a:t>ile</a:t>
            </a:r>
            <a:r>
              <a:rPr lang="en-US" dirty="0">
                <a:latin typeface="Arial Black" panose="020B0A04020102020204" pitchFamily="34" charset="0"/>
              </a:rPr>
              <a:t> </a:t>
            </a:r>
            <a:r>
              <a:rPr lang="en-US" dirty="0" err="1">
                <a:latin typeface="Arial Black" panose="020B0A04020102020204" pitchFamily="34" charset="0"/>
              </a:rPr>
              <a:t>prev</a:t>
            </a:r>
            <a:r>
              <a:rPr lang="ro-RO" dirty="0" err="1">
                <a:latin typeface="Arial Black" panose="020B0A04020102020204" pitchFamily="34" charset="0"/>
              </a:rPr>
              <a:t>ăzute</a:t>
            </a:r>
            <a:r>
              <a:rPr lang="en-US" dirty="0">
                <a:latin typeface="Arial Black" panose="020B0A04020102020204" pitchFamily="34" charset="0"/>
              </a:rPr>
              <a:t> de art.3 din </a:t>
            </a:r>
            <a:r>
              <a:rPr lang="en-US" dirty="0" err="1">
                <a:latin typeface="Arial Black" panose="020B0A04020102020204" pitchFamily="34" charset="0"/>
              </a:rPr>
              <a:t>Legea</a:t>
            </a:r>
            <a:r>
              <a:rPr lang="en-US" dirty="0">
                <a:latin typeface="Arial Black" panose="020B0A04020102020204" pitchFamily="34" charset="0"/>
              </a:rPr>
              <a:t> 51/1995</a:t>
            </a:r>
            <a:r>
              <a:rPr lang="ro-RO" dirty="0">
                <a:latin typeface="Arial Black" panose="020B0A04020102020204" pitchFamily="34" charset="0"/>
              </a:rPr>
              <a:t>?</a:t>
            </a:r>
            <a:r>
              <a:rPr lang="en-US" dirty="0">
                <a:latin typeface="Arial Black" panose="020B0A04020102020204" pitchFamily="34" charset="0"/>
              </a:rPr>
              <a:t> Or fi prerogative? Da/nu de </a:t>
            </a:r>
            <a:r>
              <a:rPr lang="en-US" dirty="0" err="1">
                <a:latin typeface="Arial Black" panose="020B0A04020102020204" pitchFamily="34" charset="0"/>
              </a:rPr>
              <a:t>ce</a:t>
            </a:r>
            <a:r>
              <a:rPr lang="en-US" dirty="0">
                <a:latin typeface="Arial Black" panose="020B0A04020102020204" pitchFamily="34" charset="0"/>
              </a:rPr>
              <a:t>?</a:t>
            </a:r>
          </a:p>
          <a:p>
            <a:pPr marL="0" indent="0" algn="just">
              <a:buNone/>
            </a:pPr>
            <a:r>
              <a:rPr lang="en-US" dirty="0">
                <a:latin typeface="Arial Black" panose="020B0A04020102020204" pitchFamily="34" charset="0"/>
              </a:rPr>
              <a:t>3.	Prin </a:t>
            </a:r>
            <a:r>
              <a:rPr lang="en-US" dirty="0" err="1">
                <a:latin typeface="Arial Black" panose="020B0A04020102020204" pitchFamily="34" charset="0"/>
              </a:rPr>
              <a:t>raportare</a:t>
            </a:r>
            <a:r>
              <a:rPr lang="en-US" dirty="0">
                <a:latin typeface="Arial Black" panose="020B0A04020102020204" pitchFamily="34" charset="0"/>
              </a:rPr>
              <a:t> la art.3 din </a:t>
            </a:r>
            <a:r>
              <a:rPr lang="en-US" dirty="0" err="1">
                <a:latin typeface="Arial Black" panose="020B0A04020102020204" pitchFamily="34" charset="0"/>
              </a:rPr>
              <a:t>Legea</a:t>
            </a:r>
            <a:r>
              <a:rPr lang="en-US" dirty="0">
                <a:latin typeface="Arial Black" panose="020B0A04020102020204" pitchFamily="34" charset="0"/>
              </a:rPr>
              <a:t> 51/1995 </a:t>
            </a:r>
            <a:r>
              <a:rPr lang="en-US" dirty="0" err="1">
                <a:latin typeface="Arial Black" panose="020B0A04020102020204" pitchFamily="34" charset="0"/>
              </a:rPr>
              <a:t>asist</a:t>
            </a:r>
            <a:r>
              <a:rPr lang="ro-RO" dirty="0">
                <a:latin typeface="Arial Black" panose="020B0A04020102020204" pitchFamily="34" charset="0"/>
              </a:rPr>
              <a:t>ă</a:t>
            </a:r>
            <a:r>
              <a:rPr lang="en-US" dirty="0">
                <a:latin typeface="Arial Black" panose="020B0A04020102020204" pitchFamily="34" charset="0"/>
              </a:rPr>
              <a:t>m </a:t>
            </a:r>
            <a:r>
              <a:rPr lang="en-US" dirty="0" err="1">
                <a:latin typeface="Arial Black" panose="020B0A04020102020204" pitchFamily="34" charset="0"/>
              </a:rPr>
              <a:t>sau</a:t>
            </a:r>
            <a:r>
              <a:rPr lang="en-US" dirty="0">
                <a:latin typeface="Arial Black" panose="020B0A04020102020204" pitchFamily="34" charset="0"/>
              </a:rPr>
              <a:t> </a:t>
            </a:r>
            <a:r>
              <a:rPr lang="en-US" dirty="0" err="1">
                <a:latin typeface="Arial Black" panose="020B0A04020102020204" pitchFamily="34" charset="0"/>
              </a:rPr>
              <a:t>reprezent</a:t>
            </a:r>
            <a:r>
              <a:rPr lang="ro-RO" dirty="0">
                <a:latin typeface="Arial Black" panose="020B0A04020102020204" pitchFamily="34" charset="0"/>
              </a:rPr>
              <a:t>ă</a:t>
            </a:r>
            <a:r>
              <a:rPr lang="en-US" dirty="0">
                <a:latin typeface="Arial Black" panose="020B0A04020102020204" pitchFamily="34" charset="0"/>
              </a:rPr>
              <a:t>m?</a:t>
            </a:r>
          </a:p>
          <a:p>
            <a:pPr marL="0" indent="0" algn="just">
              <a:buNone/>
            </a:pPr>
            <a:r>
              <a:rPr lang="en-US" dirty="0">
                <a:latin typeface="Arial Black" panose="020B0A04020102020204" pitchFamily="34" charset="0"/>
              </a:rPr>
              <a:t>4.	Con</a:t>
            </a:r>
            <a:r>
              <a:rPr lang="ro-RO" dirty="0">
                <a:latin typeface="Arial Black" panose="020B0A04020102020204" pitchFamily="34" charset="0"/>
              </a:rPr>
              <a:t>ț</a:t>
            </a:r>
            <a:r>
              <a:rPr lang="en-US" dirty="0" err="1">
                <a:latin typeface="Arial Black" panose="020B0A04020102020204" pitchFamily="34" charset="0"/>
              </a:rPr>
              <a:t>inutul</a:t>
            </a:r>
            <a:r>
              <a:rPr lang="en-US" dirty="0">
                <a:latin typeface="Arial Black" panose="020B0A04020102020204" pitchFamily="34" charset="0"/>
              </a:rPr>
              <a:t> </a:t>
            </a:r>
            <a:r>
              <a:rPr lang="en-US" dirty="0" err="1">
                <a:latin typeface="Arial Black" panose="020B0A04020102020204" pitchFamily="34" charset="0"/>
              </a:rPr>
              <a:t>cererii</a:t>
            </a:r>
            <a:r>
              <a:rPr lang="en-US" dirty="0">
                <a:latin typeface="Arial Black" panose="020B0A04020102020204" pitchFamily="34" charset="0"/>
              </a:rPr>
              <a:t> de </a:t>
            </a:r>
            <a:r>
              <a:rPr lang="en-US" dirty="0" err="1">
                <a:latin typeface="Arial Black" panose="020B0A04020102020204" pitchFamily="34" charset="0"/>
              </a:rPr>
              <a:t>participare</a:t>
            </a:r>
            <a:endParaRPr lang="en-US" dirty="0">
              <a:latin typeface="Arial Black" panose="020B0A04020102020204" pitchFamily="34" charset="0"/>
            </a:endParaRPr>
          </a:p>
          <a:p>
            <a:pPr marL="0" indent="0">
              <a:buNone/>
            </a:pPr>
            <a:endParaRPr lang="en-US" dirty="0">
              <a:latin typeface="Arial Black" panose="020B0A04020102020204" pitchFamily="34" charset="0"/>
            </a:endParaRPr>
          </a:p>
        </p:txBody>
      </p:sp>
      <p:sp>
        <p:nvSpPr>
          <p:cNvPr id="9" name="CasetăText 8">
            <a:extLst>
              <a:ext uri="{FF2B5EF4-FFF2-40B4-BE49-F238E27FC236}">
                <a16:creationId xmlns:a16="http://schemas.microsoft.com/office/drawing/2014/main" id="{2EC441A0-F01E-B756-4262-503087D15A02}"/>
              </a:ext>
            </a:extLst>
          </p:cNvPr>
          <p:cNvSpPr txBox="1"/>
          <p:nvPr/>
        </p:nvSpPr>
        <p:spPr>
          <a:xfrm>
            <a:off x="2343560" y="6189663"/>
            <a:ext cx="2150243" cy="369332"/>
          </a:xfrm>
          <a:prstGeom prst="rect">
            <a:avLst/>
          </a:prstGeom>
          <a:noFill/>
        </p:spPr>
        <p:txBody>
          <a:bodyPr wrap="square" rtlCol="0">
            <a:spAutoFit/>
          </a:bodyPr>
          <a:lstStyle/>
          <a:p>
            <a:r>
              <a:rPr lang="en-US" sz="900">
                <a:hlinkClick r:id="rId4" tooltip="https://www.flickr.com/photos/tarjeplanta/3127569947/"/>
              </a:rPr>
              <a:t>Această fotografie</a:t>
            </a:r>
            <a:r>
              <a:rPr lang="en-US" sz="900"/>
              <a:t> de Autor necunoscut este licențiată în condițiile </a:t>
            </a:r>
            <a:r>
              <a:rPr lang="en-US" sz="900">
                <a:hlinkClick r:id="rId5" tooltip="https://creativecommons.org/licenses/by-nc-sa/3.0/"/>
              </a:rPr>
              <a:t>CC BY-SA-NC</a:t>
            </a:r>
            <a:endParaRPr lang="en-US" sz="900"/>
          </a:p>
        </p:txBody>
      </p:sp>
    </p:spTree>
    <p:extLst>
      <p:ext uri="{BB962C8B-B14F-4D97-AF65-F5344CB8AC3E}">
        <p14:creationId xmlns:p14="http://schemas.microsoft.com/office/powerpoint/2010/main" val="2027253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A8FDBB29-B7B2-912A-6BE7-4CC3D3D80473}"/>
              </a:ext>
            </a:extLst>
          </p:cNvPr>
          <p:cNvSpPr>
            <a:spLocks noGrp="1"/>
          </p:cNvSpPr>
          <p:nvPr>
            <p:ph type="title"/>
          </p:nvPr>
        </p:nvSpPr>
        <p:spPr>
          <a:xfrm>
            <a:off x="831850" y="239151"/>
            <a:ext cx="10515600" cy="2110153"/>
          </a:xfrm>
        </p:spPr>
        <p:txBody>
          <a:bodyPr>
            <a:normAutofit/>
          </a:bodyPr>
          <a:lstStyle/>
          <a:p>
            <a:r>
              <a:rPr lang="en-US" sz="4000" dirty="0">
                <a:latin typeface="Arial Black" panose="020B0A04020102020204" pitchFamily="34" charset="0"/>
              </a:rPr>
              <a:t>Este “</a:t>
            </a:r>
            <a:r>
              <a:rPr lang="en-US" sz="4000" dirty="0" err="1">
                <a:latin typeface="Arial Black" panose="020B0A04020102020204" pitchFamily="34" charset="0"/>
              </a:rPr>
              <a:t>participarea</a:t>
            </a:r>
            <a:r>
              <a:rPr lang="en-US" sz="4000" dirty="0">
                <a:latin typeface="Arial Black" panose="020B0A04020102020204" pitchFamily="34" charset="0"/>
              </a:rPr>
              <a:t>” un termen </a:t>
            </a:r>
            <a:r>
              <a:rPr lang="en-US" sz="4000" dirty="0" err="1">
                <a:latin typeface="Arial Black" panose="020B0A04020102020204" pitchFamily="34" charset="0"/>
              </a:rPr>
              <a:t>adecvat</a:t>
            </a:r>
            <a:r>
              <a:rPr lang="en-US" sz="4000" dirty="0">
                <a:latin typeface="Arial Black" panose="020B0A04020102020204" pitchFamily="34" charset="0"/>
              </a:rPr>
              <a:t>? Ce </a:t>
            </a:r>
            <a:r>
              <a:rPr lang="en-US" sz="4000" dirty="0" err="1">
                <a:latin typeface="Arial Black" panose="020B0A04020102020204" pitchFamily="34" charset="0"/>
              </a:rPr>
              <a:t>facem</a:t>
            </a:r>
            <a:r>
              <a:rPr lang="en-US" sz="4000" dirty="0">
                <a:latin typeface="Arial Black" panose="020B0A04020102020204" pitchFamily="34" charset="0"/>
              </a:rPr>
              <a:t> in </a:t>
            </a:r>
            <a:r>
              <a:rPr lang="en-US" sz="4000" dirty="0" err="1">
                <a:latin typeface="Arial Black" panose="020B0A04020102020204" pitchFamily="34" charset="0"/>
              </a:rPr>
              <a:t>realitate</a:t>
            </a:r>
            <a:r>
              <a:rPr lang="en-US" sz="4000" dirty="0">
                <a:latin typeface="Arial Black" panose="020B0A04020102020204" pitchFamily="34" charset="0"/>
              </a:rPr>
              <a:t>?</a:t>
            </a:r>
            <a:br>
              <a:rPr lang="en-US" sz="4000" dirty="0">
                <a:latin typeface="Arial Black" panose="020B0A04020102020204" pitchFamily="34" charset="0"/>
              </a:rPr>
            </a:br>
            <a:endParaRPr lang="en-US" sz="4000" dirty="0">
              <a:latin typeface="Arial Black" panose="020B0A04020102020204" pitchFamily="34" charset="0"/>
            </a:endParaRPr>
          </a:p>
        </p:txBody>
      </p:sp>
      <p:sp>
        <p:nvSpPr>
          <p:cNvPr id="3" name="Substituent text 2">
            <a:extLst>
              <a:ext uri="{FF2B5EF4-FFF2-40B4-BE49-F238E27FC236}">
                <a16:creationId xmlns:a16="http://schemas.microsoft.com/office/drawing/2014/main" id="{165B4221-1322-0DF4-C364-327D843CD8B8}"/>
              </a:ext>
            </a:extLst>
          </p:cNvPr>
          <p:cNvSpPr>
            <a:spLocks noGrp="1"/>
          </p:cNvSpPr>
          <p:nvPr>
            <p:ph type="body" idx="1"/>
          </p:nvPr>
        </p:nvSpPr>
        <p:spPr>
          <a:xfrm>
            <a:off x="831850" y="2053883"/>
            <a:ext cx="10515600" cy="4035767"/>
          </a:xfrm>
        </p:spPr>
        <p:txBody>
          <a:bodyPr>
            <a:noAutofit/>
          </a:bodyPr>
          <a:lstStyle/>
          <a:p>
            <a:pPr algn="just"/>
            <a:r>
              <a:rPr lang="ro-RO" sz="2800" b="1" dirty="0">
                <a:latin typeface="Arial Black" panose="020B0A04020102020204" pitchFamily="34" charset="0"/>
              </a:rPr>
              <a:t>Art. 92: Drepturile avocatului suspectului </a:t>
            </a:r>
            <a:r>
              <a:rPr lang="ro-RO" sz="2800" b="1" dirty="0" err="1">
                <a:latin typeface="Arial Black" panose="020B0A04020102020204" pitchFamily="34" charset="0"/>
              </a:rPr>
              <a:t>şi</a:t>
            </a:r>
            <a:r>
              <a:rPr lang="ro-RO" sz="2800" b="1" dirty="0">
                <a:latin typeface="Arial Black" panose="020B0A04020102020204" pitchFamily="34" charset="0"/>
              </a:rPr>
              <a:t> inculpatului </a:t>
            </a:r>
            <a:endParaRPr lang="en-US" sz="2800" dirty="0">
              <a:latin typeface="Arial Black" panose="020B0A04020102020204" pitchFamily="34" charset="0"/>
            </a:endParaRPr>
          </a:p>
          <a:p>
            <a:pPr algn="just"/>
            <a:r>
              <a:rPr lang="ro-RO" sz="2800" dirty="0">
                <a:latin typeface="Arial Black" panose="020B0A04020102020204" pitchFamily="34" charset="0"/>
              </a:rPr>
              <a:t> (1)</a:t>
            </a:r>
            <a:r>
              <a:rPr lang="ro-RO" sz="2800" b="1" dirty="0">
                <a:latin typeface="Arial Black" panose="020B0A04020102020204" pitchFamily="34" charset="0"/>
              </a:rPr>
              <a:t>În cursul urmăririi penale, avocatul suspectului sau inculpatului are dreptul </a:t>
            </a:r>
            <a:r>
              <a:rPr lang="ro-RO" sz="2800" b="1" dirty="0">
                <a:solidFill>
                  <a:srgbClr val="FF0000"/>
                </a:solidFill>
                <a:latin typeface="Arial Black" panose="020B0A04020102020204" pitchFamily="34" charset="0"/>
              </a:rPr>
              <a:t>SĂ ASISTE </a:t>
            </a:r>
            <a:r>
              <a:rPr lang="ro-RO" sz="2800" b="1" dirty="0">
                <a:latin typeface="Arial Black" panose="020B0A04020102020204" pitchFamily="34" charset="0"/>
              </a:rPr>
              <a:t>la efectuarea oricărui act de urmărire penală, cu </a:t>
            </a:r>
            <a:r>
              <a:rPr lang="ro-RO" sz="2800" b="1" dirty="0" err="1">
                <a:latin typeface="Arial Black" panose="020B0A04020102020204" pitchFamily="34" charset="0"/>
              </a:rPr>
              <a:t>excepţia</a:t>
            </a:r>
            <a:r>
              <a:rPr lang="ro-RO" sz="2800" b="1" dirty="0">
                <a:latin typeface="Arial Black" panose="020B0A04020102020204" pitchFamily="34" charset="0"/>
              </a:rPr>
              <a:t>: ...</a:t>
            </a:r>
            <a:endParaRPr lang="en-US" sz="2800" dirty="0">
              <a:latin typeface="Arial Black" panose="020B0A04020102020204" pitchFamily="34" charset="0"/>
            </a:endParaRPr>
          </a:p>
          <a:p>
            <a:pPr algn="just"/>
            <a:r>
              <a:rPr lang="ro-RO" sz="2800" dirty="0">
                <a:latin typeface="Arial Black" panose="020B0A04020102020204" pitchFamily="34" charset="0"/>
              </a:rPr>
              <a:t>(4)Avocatul suspectului sau inculpatului are de asemenea dreptul </a:t>
            </a:r>
            <a:r>
              <a:rPr lang="ro-RO" sz="2800" dirty="0">
                <a:solidFill>
                  <a:srgbClr val="FF0000"/>
                </a:solidFill>
                <a:latin typeface="Arial Black" panose="020B0A04020102020204" pitchFamily="34" charset="0"/>
              </a:rPr>
              <a:t>SĂ PARTICIPE</a:t>
            </a:r>
            <a:r>
              <a:rPr lang="ro-RO" sz="2800" dirty="0">
                <a:latin typeface="Arial Black" panose="020B0A04020102020204" pitchFamily="34" charset="0"/>
              </a:rPr>
              <a:t> la audierea oricărei persoane de către judecătorul de drepturi </a:t>
            </a:r>
            <a:r>
              <a:rPr lang="ro-RO" sz="2800" dirty="0" err="1">
                <a:latin typeface="Arial Black" panose="020B0A04020102020204" pitchFamily="34" charset="0"/>
              </a:rPr>
              <a:t>şi</a:t>
            </a:r>
            <a:r>
              <a:rPr lang="ro-RO" sz="2800" dirty="0">
                <a:latin typeface="Arial Black" panose="020B0A04020102020204" pitchFamily="34" charset="0"/>
              </a:rPr>
              <a:t> </a:t>
            </a:r>
            <a:r>
              <a:rPr lang="ro-RO" sz="2800" dirty="0" err="1">
                <a:latin typeface="Arial Black" panose="020B0A04020102020204" pitchFamily="34" charset="0"/>
              </a:rPr>
              <a:t>libertăţi</a:t>
            </a:r>
            <a:r>
              <a:rPr lang="ro-RO" sz="2800" dirty="0">
                <a:latin typeface="Arial Black" panose="020B0A04020102020204" pitchFamily="34" charset="0"/>
              </a:rPr>
              <a:t>, să formuleze plângeri, cereri </a:t>
            </a:r>
            <a:r>
              <a:rPr lang="ro-RO" sz="2800" dirty="0" err="1">
                <a:latin typeface="Arial Black" panose="020B0A04020102020204" pitchFamily="34" charset="0"/>
              </a:rPr>
              <a:t>şi</a:t>
            </a:r>
            <a:r>
              <a:rPr lang="ro-RO" sz="2800" dirty="0">
                <a:latin typeface="Arial Black" panose="020B0A04020102020204" pitchFamily="34" charset="0"/>
              </a:rPr>
              <a:t> memorii.</a:t>
            </a:r>
            <a:endParaRPr lang="en-US" sz="2800" dirty="0">
              <a:latin typeface="Arial Black" panose="020B0A04020102020204" pitchFamily="34" charset="0"/>
            </a:endParaRPr>
          </a:p>
          <a:p>
            <a:endParaRPr lang="en-US" sz="2800" dirty="0">
              <a:latin typeface="Arial Black" panose="020B0A04020102020204" pitchFamily="34" charset="0"/>
            </a:endParaRPr>
          </a:p>
        </p:txBody>
      </p:sp>
    </p:spTree>
    <p:extLst>
      <p:ext uri="{BB962C8B-B14F-4D97-AF65-F5344CB8AC3E}">
        <p14:creationId xmlns:p14="http://schemas.microsoft.com/office/powerpoint/2010/main" val="3478214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A590E8AF-647E-EED7-9E21-6ECDB1C5BF71}"/>
              </a:ext>
            </a:extLst>
          </p:cNvPr>
          <p:cNvSpPr>
            <a:spLocks noGrp="1"/>
          </p:cNvSpPr>
          <p:nvPr>
            <p:ph type="title"/>
          </p:nvPr>
        </p:nvSpPr>
        <p:spPr>
          <a:xfrm>
            <a:off x="838200" y="365126"/>
            <a:ext cx="10515600" cy="1294862"/>
          </a:xfrm>
        </p:spPr>
        <p:txBody>
          <a:bodyPr>
            <a:noAutofit/>
          </a:bodyPr>
          <a:lstStyle/>
          <a:p>
            <a:pPr algn="just"/>
            <a:r>
              <a:rPr lang="en-US" sz="3200" dirty="0" err="1">
                <a:latin typeface="Arial Black" panose="020B0A04020102020204" pitchFamily="34" charset="0"/>
              </a:rPr>
              <a:t>Exercit</a:t>
            </a:r>
            <a:r>
              <a:rPr lang="ro-RO" sz="3200" dirty="0">
                <a:latin typeface="Arial Black" panose="020B0A04020102020204" pitchFamily="34" charset="0"/>
              </a:rPr>
              <a:t>ă</a:t>
            </a:r>
            <a:r>
              <a:rPr lang="en-US" sz="3200" dirty="0">
                <a:latin typeface="Arial Black" panose="020B0A04020102020204" pitchFamily="34" charset="0"/>
              </a:rPr>
              <a:t>m </a:t>
            </a:r>
            <a:r>
              <a:rPr lang="en-US" sz="3200" dirty="0" err="1">
                <a:latin typeface="Arial Black" panose="020B0A04020102020204" pitchFamily="34" charset="0"/>
              </a:rPr>
              <a:t>drepturile</a:t>
            </a:r>
            <a:r>
              <a:rPr lang="en-US" sz="3200" dirty="0">
                <a:latin typeface="Arial Black" panose="020B0A04020102020204" pitchFamily="34" charset="0"/>
              </a:rPr>
              <a:t> </a:t>
            </a:r>
            <a:r>
              <a:rPr lang="en-US" sz="3200" dirty="0" err="1">
                <a:latin typeface="Arial Black" panose="020B0A04020102020204" pitchFamily="34" charset="0"/>
              </a:rPr>
              <a:t>si</a:t>
            </a:r>
            <a:r>
              <a:rPr lang="en-US" sz="3200" dirty="0">
                <a:latin typeface="Arial Black" panose="020B0A04020102020204" pitchFamily="34" charset="0"/>
              </a:rPr>
              <a:t> </a:t>
            </a:r>
            <a:r>
              <a:rPr lang="en-US" sz="3200" dirty="0" err="1">
                <a:latin typeface="Arial Black" panose="020B0A04020102020204" pitchFamily="34" charset="0"/>
              </a:rPr>
              <a:t>obliga</a:t>
            </a:r>
            <a:r>
              <a:rPr lang="ro-RO" sz="3200" dirty="0">
                <a:latin typeface="Arial Black" panose="020B0A04020102020204" pitchFamily="34" charset="0"/>
              </a:rPr>
              <a:t>ț</a:t>
            </a:r>
            <a:r>
              <a:rPr lang="en-US" sz="3200" dirty="0" err="1">
                <a:latin typeface="Arial Black" panose="020B0A04020102020204" pitchFamily="34" charset="0"/>
              </a:rPr>
              <a:t>iile</a:t>
            </a:r>
            <a:r>
              <a:rPr lang="en-US" sz="3200" dirty="0">
                <a:latin typeface="Arial Black" panose="020B0A04020102020204" pitchFamily="34" charset="0"/>
              </a:rPr>
              <a:t> </a:t>
            </a:r>
            <a:r>
              <a:rPr lang="en-US" sz="3200" dirty="0" err="1">
                <a:latin typeface="Arial Black" panose="020B0A04020102020204" pitchFamily="34" charset="0"/>
              </a:rPr>
              <a:t>avocatului</a:t>
            </a:r>
            <a:r>
              <a:rPr lang="en-US" sz="3200" dirty="0">
                <a:latin typeface="Arial Black" panose="020B0A04020102020204" pitchFamily="34" charset="0"/>
              </a:rPr>
              <a:t> </a:t>
            </a:r>
            <a:r>
              <a:rPr lang="en-US" sz="3200" dirty="0" err="1">
                <a:latin typeface="Arial Black" panose="020B0A04020102020204" pitchFamily="34" charset="0"/>
              </a:rPr>
              <a:t>prevazute</a:t>
            </a:r>
            <a:r>
              <a:rPr lang="en-US" sz="3200" dirty="0">
                <a:latin typeface="Arial Black" panose="020B0A04020102020204" pitchFamily="34" charset="0"/>
              </a:rPr>
              <a:t> </a:t>
            </a:r>
            <a:r>
              <a:rPr lang="ro-RO" sz="3200" dirty="0">
                <a:latin typeface="Arial Black" panose="020B0A04020102020204" pitchFamily="34" charset="0"/>
              </a:rPr>
              <a:t>î</a:t>
            </a:r>
            <a:r>
              <a:rPr lang="en-US" sz="3200" dirty="0">
                <a:latin typeface="Arial Black" panose="020B0A04020102020204" pitchFamily="34" charset="0"/>
              </a:rPr>
              <a:t>n CPP </a:t>
            </a:r>
            <a:r>
              <a:rPr lang="en-US" sz="3200" dirty="0" err="1">
                <a:latin typeface="Arial Black" panose="020B0A04020102020204" pitchFamily="34" charset="0"/>
              </a:rPr>
              <a:t>sau</a:t>
            </a:r>
            <a:r>
              <a:rPr lang="en-US" sz="3200" dirty="0">
                <a:latin typeface="Arial Black" panose="020B0A04020102020204" pitchFamily="34" charset="0"/>
              </a:rPr>
              <a:t> </a:t>
            </a:r>
            <a:r>
              <a:rPr lang="en-US" sz="3200" dirty="0" err="1">
                <a:latin typeface="Arial Black" panose="020B0A04020102020204" pitchFamily="34" charset="0"/>
              </a:rPr>
              <a:t>exercit</a:t>
            </a:r>
            <a:r>
              <a:rPr lang="ro-RO" sz="3200" dirty="0">
                <a:latin typeface="Arial Black" panose="020B0A04020102020204" pitchFamily="34" charset="0"/>
              </a:rPr>
              <a:t>ă</a:t>
            </a:r>
            <a:r>
              <a:rPr lang="en-US" sz="3200" dirty="0">
                <a:latin typeface="Arial Black" panose="020B0A04020102020204" pitchFamily="34" charset="0"/>
              </a:rPr>
              <a:t>m </a:t>
            </a:r>
            <a:r>
              <a:rPr lang="en-US" sz="3200" dirty="0" err="1">
                <a:latin typeface="Arial Black" panose="020B0A04020102020204" pitchFamily="34" charset="0"/>
              </a:rPr>
              <a:t>activit</a:t>
            </a:r>
            <a:r>
              <a:rPr lang="ro-RO" sz="3200" dirty="0" err="1">
                <a:latin typeface="Arial Black" panose="020B0A04020102020204" pitchFamily="34" charset="0"/>
              </a:rPr>
              <a:t>ăț</a:t>
            </a:r>
            <a:r>
              <a:rPr lang="en-US" sz="3200" dirty="0" err="1">
                <a:latin typeface="Arial Black" panose="020B0A04020102020204" pitchFamily="34" charset="0"/>
              </a:rPr>
              <a:t>ile</a:t>
            </a:r>
            <a:r>
              <a:rPr lang="en-US" sz="3200" dirty="0">
                <a:latin typeface="Arial Black" panose="020B0A04020102020204" pitchFamily="34" charset="0"/>
              </a:rPr>
              <a:t> </a:t>
            </a:r>
            <a:r>
              <a:rPr lang="en-US" sz="3200" dirty="0" err="1">
                <a:latin typeface="Arial Black" panose="020B0A04020102020204" pitchFamily="34" charset="0"/>
              </a:rPr>
              <a:t>prev</a:t>
            </a:r>
            <a:r>
              <a:rPr lang="ro-RO" sz="3200" dirty="0" err="1">
                <a:latin typeface="Arial Black" panose="020B0A04020102020204" pitchFamily="34" charset="0"/>
              </a:rPr>
              <a:t>ăzute</a:t>
            </a:r>
            <a:r>
              <a:rPr lang="ro-RO" sz="3200" dirty="0">
                <a:latin typeface="Arial Black" panose="020B0A04020102020204" pitchFamily="34" charset="0"/>
              </a:rPr>
              <a:t> </a:t>
            </a:r>
            <a:r>
              <a:rPr lang="en-US" sz="3200" dirty="0">
                <a:latin typeface="Arial Black" panose="020B0A04020102020204" pitchFamily="34" charset="0"/>
              </a:rPr>
              <a:t>de art.3 din </a:t>
            </a:r>
            <a:r>
              <a:rPr lang="en-US" sz="3200" dirty="0" err="1">
                <a:latin typeface="Arial Black" panose="020B0A04020102020204" pitchFamily="34" charset="0"/>
              </a:rPr>
              <a:t>Legea</a:t>
            </a:r>
            <a:r>
              <a:rPr lang="en-US" sz="3200" dirty="0">
                <a:latin typeface="Arial Black" panose="020B0A04020102020204" pitchFamily="34" charset="0"/>
              </a:rPr>
              <a:t> 51/1995</a:t>
            </a:r>
            <a:r>
              <a:rPr lang="ro-RO" sz="3200" dirty="0">
                <a:latin typeface="Arial Black" panose="020B0A04020102020204" pitchFamily="34" charset="0"/>
              </a:rPr>
              <a:t>?</a:t>
            </a:r>
            <a:endParaRPr lang="en-US" sz="3200" dirty="0"/>
          </a:p>
        </p:txBody>
      </p:sp>
      <p:sp>
        <p:nvSpPr>
          <p:cNvPr id="3" name="Substituent conținut 2">
            <a:extLst>
              <a:ext uri="{FF2B5EF4-FFF2-40B4-BE49-F238E27FC236}">
                <a16:creationId xmlns:a16="http://schemas.microsoft.com/office/drawing/2014/main" id="{1252BF61-58FF-0B9D-8B27-4C0D30110AEE}"/>
              </a:ext>
            </a:extLst>
          </p:cNvPr>
          <p:cNvSpPr>
            <a:spLocks noGrp="1"/>
          </p:cNvSpPr>
          <p:nvPr>
            <p:ph sz="half" idx="1"/>
          </p:nvPr>
        </p:nvSpPr>
        <p:spPr>
          <a:xfrm>
            <a:off x="838200" y="1659988"/>
            <a:ext cx="5181600" cy="4832887"/>
          </a:xfrm>
        </p:spPr>
        <p:txBody>
          <a:bodyPr>
            <a:normAutofit fontScale="25000" lnSpcReduction="20000"/>
          </a:bodyPr>
          <a:lstStyle/>
          <a:p>
            <a:pPr marL="0" indent="0">
              <a:buNone/>
            </a:pPr>
            <a:r>
              <a:rPr lang="ro-RO" sz="6400" b="1" dirty="0">
                <a:latin typeface="Arial Black" panose="020B0A04020102020204" pitchFamily="34" charset="0"/>
              </a:rPr>
              <a:t>CAPITOLUL </a:t>
            </a:r>
            <a:r>
              <a:rPr lang="ro-RO" sz="6400" b="1" dirty="0" err="1">
                <a:latin typeface="Arial Black" panose="020B0A04020102020204" pitchFamily="34" charset="0"/>
              </a:rPr>
              <a:t>VII:Avocatul</a:t>
            </a:r>
            <a:r>
              <a:rPr lang="ro-RO" sz="6400" b="1" dirty="0">
                <a:latin typeface="Arial Black" panose="020B0A04020102020204" pitchFamily="34" charset="0"/>
              </a:rPr>
              <a:t>. </a:t>
            </a:r>
            <a:r>
              <a:rPr lang="ro-RO" sz="6400" b="1" dirty="0" err="1">
                <a:solidFill>
                  <a:srgbClr val="FF0000"/>
                </a:solidFill>
                <a:latin typeface="Arial Black" panose="020B0A04020102020204" pitchFamily="34" charset="0"/>
              </a:rPr>
              <a:t>Asistenţa</a:t>
            </a:r>
            <a:r>
              <a:rPr lang="ro-RO" sz="6400" b="1" dirty="0">
                <a:solidFill>
                  <a:srgbClr val="FF0000"/>
                </a:solidFill>
                <a:latin typeface="Arial Black" panose="020B0A04020102020204" pitchFamily="34" charset="0"/>
              </a:rPr>
              <a:t> juridică </a:t>
            </a:r>
            <a:r>
              <a:rPr lang="ro-RO" sz="6400" b="1" dirty="0" err="1">
                <a:solidFill>
                  <a:srgbClr val="FF0000"/>
                </a:solidFill>
                <a:latin typeface="Arial Black" panose="020B0A04020102020204" pitchFamily="34" charset="0"/>
              </a:rPr>
              <a:t>şi</a:t>
            </a:r>
            <a:r>
              <a:rPr lang="ro-RO" sz="6400" b="1" dirty="0">
                <a:solidFill>
                  <a:srgbClr val="FF0000"/>
                </a:solidFill>
                <a:latin typeface="Arial Black" panose="020B0A04020102020204" pitchFamily="34" charset="0"/>
              </a:rPr>
              <a:t> reprezentarea</a:t>
            </a:r>
            <a:endParaRPr lang="en-US" sz="6400" dirty="0">
              <a:solidFill>
                <a:srgbClr val="FF0000"/>
              </a:solidFill>
              <a:latin typeface="Arial Black" panose="020B0A04020102020204" pitchFamily="34" charset="0"/>
            </a:endParaRPr>
          </a:p>
          <a:p>
            <a:pPr marL="0" indent="0">
              <a:buNone/>
            </a:pPr>
            <a:r>
              <a:rPr lang="ro-RO" sz="6400" b="1" dirty="0">
                <a:latin typeface="Arial Black" panose="020B0A04020102020204" pitchFamily="34" charset="0"/>
              </a:rPr>
              <a:t>Art. 88: Avocatul </a:t>
            </a:r>
            <a:r>
              <a:rPr lang="ro-RO" sz="6400" dirty="0">
                <a:latin typeface="Arial Black" panose="020B0A04020102020204" pitchFamily="34" charset="0"/>
              </a:rPr>
              <a:t>(1)Avocatul </a:t>
            </a:r>
            <a:r>
              <a:rPr lang="ro-RO" sz="6400" dirty="0">
                <a:solidFill>
                  <a:srgbClr val="FF0000"/>
                </a:solidFill>
                <a:latin typeface="Arial Black" panose="020B0A04020102020204" pitchFamily="34" charset="0"/>
              </a:rPr>
              <a:t>asistă sau reprezintă</a:t>
            </a:r>
            <a:r>
              <a:rPr lang="ro-RO" sz="6400" dirty="0">
                <a:latin typeface="Arial Black" panose="020B0A04020102020204" pitchFamily="34" charset="0"/>
              </a:rPr>
              <a:t>, în procesul penal, </a:t>
            </a:r>
            <a:r>
              <a:rPr lang="ro-RO" sz="6400" dirty="0" err="1">
                <a:latin typeface="Arial Black" panose="020B0A04020102020204" pitchFamily="34" charset="0"/>
              </a:rPr>
              <a:t>părţile</a:t>
            </a:r>
            <a:r>
              <a:rPr lang="ro-RO" sz="6400" dirty="0">
                <a:latin typeface="Arial Black" panose="020B0A04020102020204" pitchFamily="34" charset="0"/>
              </a:rPr>
              <a:t> ori </a:t>
            </a:r>
            <a:r>
              <a:rPr lang="ro-RO" sz="6400" dirty="0" err="1">
                <a:latin typeface="Arial Black" panose="020B0A04020102020204" pitchFamily="34" charset="0"/>
              </a:rPr>
              <a:t>subiecţii</a:t>
            </a:r>
            <a:r>
              <a:rPr lang="ro-RO" sz="6400" dirty="0">
                <a:latin typeface="Arial Black" panose="020B0A04020102020204" pitchFamily="34" charset="0"/>
              </a:rPr>
              <a:t> procesuali principali, în </a:t>
            </a:r>
            <a:r>
              <a:rPr lang="ro-RO" sz="6400" dirty="0" err="1">
                <a:latin typeface="Arial Black" panose="020B0A04020102020204" pitchFamily="34" charset="0"/>
              </a:rPr>
              <a:t>condiţiile</a:t>
            </a:r>
            <a:r>
              <a:rPr lang="ro-RO" sz="6400" dirty="0">
                <a:latin typeface="Arial Black" panose="020B0A04020102020204" pitchFamily="34" charset="0"/>
              </a:rPr>
              <a:t> legii. </a:t>
            </a:r>
            <a:r>
              <a:rPr lang="ro-RO" sz="6400" dirty="0">
                <a:solidFill>
                  <a:srgbClr val="FF0000"/>
                </a:solidFill>
                <a:latin typeface="Arial Black" panose="020B0A04020102020204" pitchFamily="34" charset="0"/>
              </a:rPr>
              <a:t>CARE LEGE? Cumva Legea 51/1995?</a:t>
            </a:r>
          </a:p>
          <a:p>
            <a:endParaRPr lang="ro-RO" sz="6400" dirty="0">
              <a:latin typeface="Arial Black" panose="020B0A04020102020204" pitchFamily="34" charset="0"/>
            </a:endParaRPr>
          </a:p>
          <a:p>
            <a:pPr marL="0" indent="0">
              <a:buNone/>
            </a:pPr>
            <a:r>
              <a:rPr lang="ro-RO" sz="6400" b="1" dirty="0">
                <a:latin typeface="Arial Black" panose="020B0A04020102020204" pitchFamily="34" charset="0"/>
              </a:rPr>
              <a:t>Art. 89: </a:t>
            </a:r>
            <a:r>
              <a:rPr lang="ro-RO" sz="6400" b="1" dirty="0" err="1">
                <a:solidFill>
                  <a:srgbClr val="FF0000"/>
                </a:solidFill>
                <a:latin typeface="Arial Black" panose="020B0A04020102020204" pitchFamily="34" charset="0"/>
              </a:rPr>
              <a:t>Asistenţa</a:t>
            </a:r>
            <a:r>
              <a:rPr lang="ro-RO" sz="6400" b="1" dirty="0">
                <a:solidFill>
                  <a:srgbClr val="FF0000"/>
                </a:solidFill>
                <a:latin typeface="Arial Black" panose="020B0A04020102020204" pitchFamily="34" charset="0"/>
              </a:rPr>
              <a:t> juridică </a:t>
            </a:r>
            <a:r>
              <a:rPr lang="ro-RO" sz="6400" b="1" dirty="0">
                <a:latin typeface="Arial Black" panose="020B0A04020102020204" pitchFamily="34" charset="0"/>
              </a:rPr>
              <a:t>a suspectului sau a inculpatului </a:t>
            </a:r>
            <a:r>
              <a:rPr lang="ro-RO" sz="6400" dirty="0">
                <a:latin typeface="Arial Black" panose="020B0A04020102020204" pitchFamily="34" charset="0"/>
              </a:rPr>
              <a:t>(1)Suspectul sau inculpatul are dreptul să fie asistat de unul ori de mai </a:t>
            </a:r>
            <a:r>
              <a:rPr lang="ro-RO" sz="6400" dirty="0" err="1">
                <a:latin typeface="Arial Black" panose="020B0A04020102020204" pitchFamily="34" charset="0"/>
              </a:rPr>
              <a:t>mulţi</a:t>
            </a:r>
            <a:r>
              <a:rPr lang="ro-RO" sz="6400" dirty="0">
                <a:latin typeface="Arial Black" panose="020B0A04020102020204" pitchFamily="34" charset="0"/>
              </a:rPr>
              <a:t> </a:t>
            </a:r>
            <a:r>
              <a:rPr lang="ro-RO" sz="6400" dirty="0" err="1">
                <a:latin typeface="Arial Black" panose="020B0A04020102020204" pitchFamily="34" charset="0"/>
              </a:rPr>
              <a:t>avocaţi</a:t>
            </a:r>
            <a:r>
              <a:rPr lang="ro-RO" sz="6400" dirty="0">
                <a:latin typeface="Arial Black" panose="020B0A04020102020204" pitchFamily="34" charset="0"/>
              </a:rPr>
              <a:t> în tot cursul urmăririi penale, al procedurii de cameră preliminară </a:t>
            </a:r>
            <a:r>
              <a:rPr lang="ro-RO" sz="6400" dirty="0" err="1">
                <a:latin typeface="Arial Black" panose="020B0A04020102020204" pitchFamily="34" charset="0"/>
              </a:rPr>
              <a:t>şi</a:t>
            </a:r>
            <a:r>
              <a:rPr lang="ro-RO" sz="6400" dirty="0">
                <a:latin typeface="Arial Black" panose="020B0A04020102020204" pitchFamily="34" charset="0"/>
              </a:rPr>
              <a:t> al </a:t>
            </a:r>
            <a:r>
              <a:rPr lang="ro-RO" sz="6400" dirty="0" err="1">
                <a:latin typeface="Arial Black" panose="020B0A04020102020204" pitchFamily="34" charset="0"/>
              </a:rPr>
              <a:t>judecăţii</a:t>
            </a:r>
            <a:r>
              <a:rPr lang="ro-RO" sz="6400" dirty="0">
                <a:latin typeface="Arial Black" panose="020B0A04020102020204" pitchFamily="34" charset="0"/>
              </a:rPr>
              <a:t>, iar organele judiciare sunt obligate să îi aducă la </a:t>
            </a:r>
            <a:r>
              <a:rPr lang="ro-RO" sz="6400" dirty="0" err="1">
                <a:latin typeface="Arial Black" panose="020B0A04020102020204" pitchFamily="34" charset="0"/>
              </a:rPr>
              <a:t>cunoştinţă</a:t>
            </a:r>
            <a:r>
              <a:rPr lang="ro-RO" sz="6400" dirty="0">
                <a:latin typeface="Arial Black" panose="020B0A04020102020204" pitchFamily="34" charset="0"/>
              </a:rPr>
              <a:t> acest drept. </a:t>
            </a:r>
            <a:r>
              <a:rPr lang="ro-RO" sz="6400" dirty="0" err="1">
                <a:solidFill>
                  <a:srgbClr val="FF0000"/>
                </a:solidFill>
                <a:latin typeface="Arial Black" panose="020B0A04020102020204" pitchFamily="34" charset="0"/>
              </a:rPr>
              <a:t>Asistenţa</a:t>
            </a:r>
            <a:r>
              <a:rPr lang="ro-RO" sz="6400" dirty="0">
                <a:solidFill>
                  <a:srgbClr val="FF0000"/>
                </a:solidFill>
                <a:latin typeface="Arial Black" panose="020B0A04020102020204" pitchFamily="34" charset="0"/>
              </a:rPr>
              <a:t> juridică </a:t>
            </a:r>
            <a:r>
              <a:rPr lang="ro-RO" sz="6400" dirty="0">
                <a:latin typeface="Arial Black" panose="020B0A04020102020204" pitchFamily="34" charset="0"/>
              </a:rPr>
              <a:t>este asigurată atunci când cel </a:t>
            </a:r>
            <a:r>
              <a:rPr lang="ro-RO" sz="6400" dirty="0" err="1">
                <a:latin typeface="Arial Black" panose="020B0A04020102020204" pitchFamily="34" charset="0"/>
              </a:rPr>
              <a:t>puţin</a:t>
            </a:r>
            <a:r>
              <a:rPr lang="ro-RO" sz="6400" dirty="0">
                <a:latin typeface="Arial Black" panose="020B0A04020102020204" pitchFamily="34" charset="0"/>
              </a:rPr>
              <a:t> unul dintre </a:t>
            </a:r>
            <a:r>
              <a:rPr lang="ro-RO" sz="6400" dirty="0" err="1">
                <a:latin typeface="Arial Black" panose="020B0A04020102020204" pitchFamily="34" charset="0"/>
              </a:rPr>
              <a:t>avocaţi</a:t>
            </a:r>
            <a:r>
              <a:rPr lang="ro-RO" sz="6400" dirty="0">
                <a:latin typeface="Arial Black" panose="020B0A04020102020204" pitchFamily="34" charset="0"/>
              </a:rPr>
              <a:t> este prezent.</a:t>
            </a:r>
            <a:endParaRPr lang="en-US" sz="6400" dirty="0">
              <a:latin typeface="Arial Black" panose="020B0A04020102020204" pitchFamily="34" charset="0"/>
            </a:endParaRPr>
          </a:p>
          <a:p>
            <a:endParaRPr lang="ro-RO" sz="6400" dirty="0">
              <a:latin typeface="Arial Black" panose="020B0A04020102020204" pitchFamily="34" charset="0"/>
            </a:endParaRPr>
          </a:p>
          <a:p>
            <a:pPr marL="0" indent="0">
              <a:buNone/>
            </a:pPr>
            <a:r>
              <a:rPr lang="ro-RO" sz="6400" b="1" dirty="0">
                <a:latin typeface="Arial Black" panose="020B0A04020102020204" pitchFamily="34" charset="0"/>
              </a:rPr>
              <a:t>Art. 96: </a:t>
            </a:r>
            <a:r>
              <a:rPr lang="ro-RO" sz="6400" b="1" dirty="0">
                <a:solidFill>
                  <a:srgbClr val="FF0000"/>
                </a:solidFill>
                <a:latin typeface="Arial Black" panose="020B0A04020102020204" pitchFamily="34" charset="0"/>
              </a:rPr>
              <a:t>Reprezentarea</a:t>
            </a:r>
            <a:r>
              <a:rPr lang="ro-RO" sz="6400" b="1" dirty="0">
                <a:latin typeface="Arial Black" panose="020B0A04020102020204" pitchFamily="34" charset="0"/>
              </a:rPr>
              <a:t> </a:t>
            </a:r>
            <a:r>
              <a:rPr lang="ro-RO" sz="6400" dirty="0">
                <a:latin typeface="Arial Black" panose="020B0A04020102020204" pitchFamily="34" charset="0"/>
              </a:rPr>
              <a:t>În cursul procesului penal, suspectul, inculpatul, celelalte </a:t>
            </a:r>
            <a:r>
              <a:rPr lang="ro-RO" sz="6400" dirty="0" err="1">
                <a:latin typeface="Arial Black" panose="020B0A04020102020204" pitchFamily="34" charset="0"/>
              </a:rPr>
              <a:t>părţi</a:t>
            </a:r>
            <a:r>
              <a:rPr lang="ro-RO" sz="6400" dirty="0">
                <a:latin typeface="Arial Black" panose="020B0A04020102020204" pitchFamily="34" charset="0"/>
              </a:rPr>
              <a:t>, precum </a:t>
            </a:r>
            <a:r>
              <a:rPr lang="ro-RO" sz="6400" dirty="0" err="1">
                <a:latin typeface="Arial Black" panose="020B0A04020102020204" pitchFamily="34" charset="0"/>
              </a:rPr>
              <a:t>şi</a:t>
            </a:r>
            <a:r>
              <a:rPr lang="ro-RO" sz="6400" dirty="0">
                <a:latin typeface="Arial Black" panose="020B0A04020102020204" pitchFamily="34" charset="0"/>
              </a:rPr>
              <a:t> persoana vătămată pot fi </a:t>
            </a:r>
            <a:r>
              <a:rPr lang="ro-RO" sz="6400" dirty="0" err="1">
                <a:solidFill>
                  <a:srgbClr val="FF0000"/>
                </a:solidFill>
                <a:latin typeface="Arial Black" panose="020B0A04020102020204" pitchFamily="34" charset="0"/>
              </a:rPr>
              <a:t>reprezentaţi</a:t>
            </a:r>
            <a:r>
              <a:rPr lang="ro-RO" sz="6400" dirty="0">
                <a:latin typeface="Arial Black" panose="020B0A04020102020204" pitchFamily="34" charset="0"/>
              </a:rPr>
              <a:t>, cu </a:t>
            </a:r>
            <a:r>
              <a:rPr lang="ro-RO" sz="6400" dirty="0" err="1">
                <a:latin typeface="Arial Black" panose="020B0A04020102020204" pitchFamily="34" charset="0"/>
              </a:rPr>
              <a:t>excepţia</a:t>
            </a:r>
            <a:r>
              <a:rPr lang="ro-RO" sz="6400" dirty="0">
                <a:latin typeface="Arial Black" panose="020B0A04020102020204" pitchFamily="34" charset="0"/>
              </a:rPr>
              <a:t> cazurilor în care </a:t>
            </a:r>
            <a:r>
              <a:rPr lang="ro-RO" sz="6400" dirty="0" err="1">
                <a:latin typeface="Arial Black" panose="020B0A04020102020204" pitchFamily="34" charset="0"/>
              </a:rPr>
              <a:t>prezenţa</a:t>
            </a:r>
            <a:r>
              <a:rPr lang="ro-RO" sz="6400" dirty="0">
                <a:latin typeface="Arial Black" panose="020B0A04020102020204" pitchFamily="34" charset="0"/>
              </a:rPr>
              <a:t> acestora este obligatorie sau este apreciată ca fiind necesară de procuror, judecător sau </a:t>
            </a:r>
            <a:r>
              <a:rPr lang="ro-RO" sz="6400" dirty="0" err="1">
                <a:latin typeface="Arial Black" panose="020B0A04020102020204" pitchFamily="34" charset="0"/>
              </a:rPr>
              <a:t>instanţa</a:t>
            </a:r>
            <a:r>
              <a:rPr lang="ro-RO" sz="6400" dirty="0">
                <a:latin typeface="Arial Black" panose="020B0A04020102020204" pitchFamily="34" charset="0"/>
              </a:rPr>
              <a:t> de judecată, după caz.</a:t>
            </a:r>
            <a:endParaRPr lang="en-US" sz="6400" dirty="0">
              <a:latin typeface="Arial Black" panose="020B0A04020102020204" pitchFamily="34" charset="0"/>
            </a:endParaRPr>
          </a:p>
          <a:p>
            <a:endParaRPr lang="en-US" sz="5600" dirty="0">
              <a:latin typeface="Arial Black" panose="020B0A04020102020204" pitchFamily="34" charset="0"/>
            </a:endParaRPr>
          </a:p>
          <a:p>
            <a:endParaRPr lang="en-US" dirty="0"/>
          </a:p>
        </p:txBody>
      </p:sp>
      <p:sp>
        <p:nvSpPr>
          <p:cNvPr id="4" name="Substituent conținut 3">
            <a:extLst>
              <a:ext uri="{FF2B5EF4-FFF2-40B4-BE49-F238E27FC236}">
                <a16:creationId xmlns:a16="http://schemas.microsoft.com/office/drawing/2014/main" id="{52D72945-F56F-236E-0D1B-FAB0368AE4BF}"/>
              </a:ext>
            </a:extLst>
          </p:cNvPr>
          <p:cNvSpPr>
            <a:spLocks noGrp="1"/>
          </p:cNvSpPr>
          <p:nvPr>
            <p:ph sz="half" idx="2"/>
          </p:nvPr>
        </p:nvSpPr>
        <p:spPr>
          <a:xfrm>
            <a:off x="6172200" y="1659988"/>
            <a:ext cx="5181600" cy="4832887"/>
          </a:xfrm>
        </p:spPr>
        <p:txBody>
          <a:bodyPr>
            <a:noAutofit/>
          </a:bodyPr>
          <a:lstStyle/>
          <a:p>
            <a:pPr marL="0" indent="0">
              <a:buNone/>
            </a:pPr>
            <a:r>
              <a:rPr lang="ro-RO" sz="1400" dirty="0">
                <a:latin typeface="Arial Black" panose="020B0A04020102020204" pitchFamily="34" charset="0"/>
              </a:rPr>
              <a:t>Art. 3 (1)Activitatea avocatului se realizează prin:</a:t>
            </a:r>
            <a:endParaRPr lang="en-US" sz="1400" dirty="0">
              <a:latin typeface="Arial Black" panose="020B0A04020102020204" pitchFamily="34" charset="0"/>
            </a:endParaRPr>
          </a:p>
          <a:p>
            <a:pPr marL="0" indent="0">
              <a:buNone/>
            </a:pPr>
            <a:r>
              <a:rPr lang="ro-RO" sz="1400" dirty="0">
                <a:latin typeface="Arial Black" panose="020B0A04020102020204" pitchFamily="34" charset="0"/>
              </a:rPr>
              <a:t>a)</a:t>
            </a:r>
            <a:r>
              <a:rPr lang="ro-RO" sz="1400" dirty="0" err="1">
                <a:solidFill>
                  <a:srgbClr val="FF0000"/>
                </a:solidFill>
                <a:latin typeface="Arial Black" panose="020B0A04020102020204" pitchFamily="34" charset="0"/>
              </a:rPr>
              <a:t>consultaţii</a:t>
            </a:r>
            <a:r>
              <a:rPr lang="ro-RO" sz="1400" dirty="0">
                <a:latin typeface="Arial Black" panose="020B0A04020102020204" pitchFamily="34" charset="0"/>
              </a:rPr>
              <a:t> </a:t>
            </a:r>
            <a:r>
              <a:rPr lang="ro-RO" sz="1400" dirty="0" err="1">
                <a:latin typeface="Arial Black" panose="020B0A04020102020204" pitchFamily="34" charset="0"/>
              </a:rPr>
              <a:t>şi</a:t>
            </a:r>
            <a:r>
              <a:rPr lang="ro-RO" sz="1400" dirty="0">
                <a:latin typeface="Arial Black" panose="020B0A04020102020204" pitchFamily="34" charset="0"/>
              </a:rPr>
              <a:t> cereri cu caracter juridic;</a:t>
            </a:r>
            <a:endParaRPr lang="en-US" sz="1400" dirty="0">
              <a:latin typeface="Arial Black" panose="020B0A04020102020204" pitchFamily="34" charset="0"/>
            </a:endParaRPr>
          </a:p>
          <a:p>
            <a:pPr marL="0" indent="0">
              <a:buNone/>
            </a:pPr>
            <a:r>
              <a:rPr lang="ro-RO" sz="1400" dirty="0">
                <a:latin typeface="Arial Black" panose="020B0A04020102020204" pitchFamily="34" charset="0"/>
              </a:rPr>
              <a:t>b)</a:t>
            </a:r>
            <a:r>
              <a:rPr lang="ro-RO" sz="1400" dirty="0" err="1">
                <a:latin typeface="Arial Black" panose="020B0A04020102020204" pitchFamily="34" charset="0"/>
              </a:rPr>
              <a:t>asistenţă</a:t>
            </a:r>
            <a:r>
              <a:rPr lang="ro-RO" sz="1400" dirty="0">
                <a:latin typeface="Arial Black" panose="020B0A04020102020204" pitchFamily="34" charset="0"/>
              </a:rPr>
              <a:t> </a:t>
            </a:r>
            <a:r>
              <a:rPr lang="ro-RO" sz="1400" dirty="0" err="1">
                <a:latin typeface="Arial Black" panose="020B0A04020102020204" pitchFamily="34" charset="0"/>
              </a:rPr>
              <a:t>şi</a:t>
            </a:r>
            <a:r>
              <a:rPr lang="ro-RO" sz="1400" dirty="0">
                <a:latin typeface="Arial Black" panose="020B0A04020102020204" pitchFamily="34" charset="0"/>
              </a:rPr>
              <a:t> reprezentare juridică în </a:t>
            </a:r>
            <a:r>
              <a:rPr lang="ro-RO" sz="1400" dirty="0" err="1">
                <a:latin typeface="Arial Black" panose="020B0A04020102020204" pitchFamily="34" charset="0"/>
              </a:rPr>
              <a:t>faţa</a:t>
            </a:r>
            <a:r>
              <a:rPr lang="ro-RO" sz="1400" dirty="0">
                <a:latin typeface="Arial Black" panose="020B0A04020102020204" pitchFamily="34" charset="0"/>
              </a:rPr>
              <a:t> </a:t>
            </a:r>
            <a:r>
              <a:rPr lang="ro-RO" sz="1400" dirty="0" err="1">
                <a:latin typeface="Arial Black" panose="020B0A04020102020204" pitchFamily="34" charset="0"/>
              </a:rPr>
              <a:t>instanţelor</a:t>
            </a:r>
            <a:r>
              <a:rPr lang="ro-RO" sz="1400" dirty="0">
                <a:latin typeface="Arial Black" panose="020B0A04020102020204" pitchFamily="34" charset="0"/>
              </a:rPr>
              <a:t> </a:t>
            </a:r>
            <a:r>
              <a:rPr lang="ro-RO" sz="1400" dirty="0" err="1">
                <a:latin typeface="Arial Black" panose="020B0A04020102020204" pitchFamily="34" charset="0"/>
              </a:rPr>
              <a:t>judecătoreşti</a:t>
            </a:r>
            <a:r>
              <a:rPr lang="ro-RO" sz="1400" dirty="0">
                <a:latin typeface="Arial Black" panose="020B0A04020102020204" pitchFamily="34" charset="0"/>
              </a:rPr>
              <a:t>, a organelor de urmărire penală, a </a:t>
            </a:r>
            <a:r>
              <a:rPr lang="ro-RO" sz="1400" dirty="0" err="1">
                <a:latin typeface="Arial Black" panose="020B0A04020102020204" pitchFamily="34" charset="0"/>
              </a:rPr>
              <a:t>autorităţilor</a:t>
            </a:r>
            <a:r>
              <a:rPr lang="ro-RO" sz="1400" dirty="0">
                <a:latin typeface="Arial Black" panose="020B0A04020102020204" pitchFamily="34" charset="0"/>
              </a:rPr>
              <a:t> cu </a:t>
            </a:r>
            <a:r>
              <a:rPr lang="ro-RO" sz="1400" dirty="0" err="1">
                <a:latin typeface="Arial Black" panose="020B0A04020102020204" pitchFamily="34" charset="0"/>
              </a:rPr>
              <a:t>atribuţii</a:t>
            </a:r>
            <a:r>
              <a:rPr lang="ro-RO" sz="1400" dirty="0">
                <a:latin typeface="Arial Black" panose="020B0A04020102020204" pitchFamily="34" charset="0"/>
              </a:rPr>
              <a:t> </a:t>
            </a:r>
            <a:r>
              <a:rPr lang="ro-RO" sz="1400" dirty="0" err="1">
                <a:latin typeface="Arial Black" panose="020B0A04020102020204" pitchFamily="34" charset="0"/>
              </a:rPr>
              <a:t>jurisdicţionale</a:t>
            </a:r>
            <a:r>
              <a:rPr lang="ro-RO" sz="1400" dirty="0">
                <a:latin typeface="Arial Black" panose="020B0A04020102020204" pitchFamily="34" charset="0"/>
              </a:rPr>
              <a:t>, a notarilor publici </a:t>
            </a:r>
            <a:r>
              <a:rPr lang="ro-RO" sz="1400" dirty="0" err="1">
                <a:latin typeface="Arial Black" panose="020B0A04020102020204" pitchFamily="34" charset="0"/>
              </a:rPr>
              <a:t>şi</a:t>
            </a:r>
            <a:r>
              <a:rPr lang="ro-RO" sz="1400" dirty="0">
                <a:latin typeface="Arial Black" panose="020B0A04020102020204" pitchFamily="34" charset="0"/>
              </a:rPr>
              <a:t> a executorilor </a:t>
            </a:r>
            <a:r>
              <a:rPr lang="ro-RO" sz="1400" dirty="0" err="1">
                <a:latin typeface="Arial Black" panose="020B0A04020102020204" pitchFamily="34" charset="0"/>
              </a:rPr>
              <a:t>judecătoreşti</a:t>
            </a:r>
            <a:r>
              <a:rPr lang="ro-RO" sz="1400" dirty="0">
                <a:latin typeface="Arial Black" panose="020B0A04020102020204" pitchFamily="34" charset="0"/>
              </a:rPr>
              <a:t>, a organelor </a:t>
            </a:r>
            <a:r>
              <a:rPr lang="ro-RO" sz="1400" dirty="0" err="1">
                <a:latin typeface="Arial Black" panose="020B0A04020102020204" pitchFamily="34" charset="0"/>
              </a:rPr>
              <a:t>administraţiei</a:t>
            </a:r>
            <a:r>
              <a:rPr lang="ro-RO" sz="1400" dirty="0">
                <a:latin typeface="Arial Black" panose="020B0A04020102020204" pitchFamily="34" charset="0"/>
              </a:rPr>
              <a:t> publice </a:t>
            </a:r>
            <a:r>
              <a:rPr lang="ro-RO" sz="1400" dirty="0" err="1">
                <a:latin typeface="Arial Black" panose="020B0A04020102020204" pitchFamily="34" charset="0"/>
              </a:rPr>
              <a:t>şi</a:t>
            </a:r>
            <a:r>
              <a:rPr lang="ro-RO" sz="1400" dirty="0">
                <a:latin typeface="Arial Black" panose="020B0A04020102020204" pitchFamily="34" charset="0"/>
              </a:rPr>
              <a:t> a </a:t>
            </a:r>
            <a:r>
              <a:rPr lang="ro-RO" sz="1400" dirty="0" err="1">
                <a:latin typeface="Arial Black" panose="020B0A04020102020204" pitchFamily="34" charset="0"/>
              </a:rPr>
              <a:t>instituţiilor</a:t>
            </a:r>
            <a:r>
              <a:rPr lang="ro-RO" sz="1400" dirty="0">
                <a:latin typeface="Arial Black" panose="020B0A04020102020204" pitchFamily="34" charset="0"/>
              </a:rPr>
              <a:t>, precum </a:t>
            </a:r>
            <a:r>
              <a:rPr lang="ro-RO" sz="1400" dirty="0" err="1">
                <a:latin typeface="Arial Black" panose="020B0A04020102020204" pitchFamily="34" charset="0"/>
              </a:rPr>
              <a:t>şi</a:t>
            </a:r>
            <a:r>
              <a:rPr lang="ro-RO" sz="1400" dirty="0">
                <a:latin typeface="Arial Black" panose="020B0A04020102020204" pitchFamily="34" charset="0"/>
              </a:rPr>
              <a:t> a altor persoane juridice, în </a:t>
            </a:r>
            <a:r>
              <a:rPr lang="ro-RO" sz="1400" dirty="0" err="1">
                <a:latin typeface="Arial Black" panose="020B0A04020102020204" pitchFamily="34" charset="0"/>
              </a:rPr>
              <a:t>condiţiile</a:t>
            </a:r>
            <a:r>
              <a:rPr lang="ro-RO" sz="1400" dirty="0">
                <a:latin typeface="Arial Black" panose="020B0A04020102020204" pitchFamily="34" charset="0"/>
              </a:rPr>
              <a:t> legii;</a:t>
            </a:r>
            <a:endParaRPr lang="en-US" sz="1400" dirty="0">
              <a:latin typeface="Arial Black" panose="020B0A04020102020204" pitchFamily="34" charset="0"/>
            </a:endParaRPr>
          </a:p>
          <a:p>
            <a:pPr marL="0" indent="0">
              <a:buNone/>
            </a:pPr>
            <a:r>
              <a:rPr lang="ro-RO" sz="1400" dirty="0">
                <a:latin typeface="Arial Black" panose="020B0A04020102020204" pitchFamily="34" charset="0"/>
              </a:rPr>
              <a:t>c)</a:t>
            </a:r>
            <a:r>
              <a:rPr lang="ro-RO" sz="1400" dirty="0">
                <a:solidFill>
                  <a:srgbClr val="FF0000"/>
                </a:solidFill>
                <a:latin typeface="Arial Black" panose="020B0A04020102020204" pitchFamily="34" charset="0"/>
              </a:rPr>
              <a:t>redactarea </a:t>
            </a:r>
            <a:r>
              <a:rPr lang="ro-RO" sz="1400" dirty="0">
                <a:latin typeface="Arial Black" panose="020B0A04020102020204" pitchFamily="34" charset="0"/>
              </a:rPr>
              <a:t>de acte juridice, atestarea </a:t>
            </a:r>
            <a:r>
              <a:rPr lang="ro-RO" sz="1400" dirty="0" err="1">
                <a:latin typeface="Arial Black" panose="020B0A04020102020204" pitchFamily="34" charset="0"/>
              </a:rPr>
              <a:t>identităţii</a:t>
            </a:r>
            <a:r>
              <a:rPr lang="ro-RO" sz="1400" dirty="0">
                <a:latin typeface="Arial Black" panose="020B0A04020102020204" pitchFamily="34" charset="0"/>
              </a:rPr>
              <a:t> </a:t>
            </a:r>
            <a:r>
              <a:rPr lang="ro-RO" sz="1400" dirty="0" err="1">
                <a:latin typeface="Arial Black" panose="020B0A04020102020204" pitchFamily="34" charset="0"/>
              </a:rPr>
              <a:t>părţilor</a:t>
            </a:r>
            <a:r>
              <a:rPr lang="ro-RO" sz="1400" dirty="0">
                <a:latin typeface="Arial Black" panose="020B0A04020102020204" pitchFamily="34" charset="0"/>
              </a:rPr>
              <a:t>, a </a:t>
            </a:r>
            <a:r>
              <a:rPr lang="ro-RO" sz="1400" dirty="0" err="1">
                <a:latin typeface="Arial Black" panose="020B0A04020102020204" pitchFamily="34" charset="0"/>
              </a:rPr>
              <a:t>conţinutului</a:t>
            </a:r>
            <a:r>
              <a:rPr lang="ro-RO" sz="1400" dirty="0">
                <a:latin typeface="Arial Black" panose="020B0A04020102020204" pitchFamily="34" charset="0"/>
              </a:rPr>
              <a:t> </a:t>
            </a:r>
            <a:r>
              <a:rPr lang="ro-RO" sz="1400" dirty="0" err="1">
                <a:latin typeface="Arial Black" panose="020B0A04020102020204" pitchFamily="34" charset="0"/>
              </a:rPr>
              <a:t>şi</a:t>
            </a:r>
            <a:r>
              <a:rPr lang="ro-RO" sz="1400" dirty="0">
                <a:latin typeface="Arial Black" panose="020B0A04020102020204" pitchFamily="34" charset="0"/>
              </a:rPr>
              <a:t> a datei actelor prezentate spre autentificare;</a:t>
            </a:r>
            <a:endParaRPr lang="en-US" sz="1400" dirty="0">
              <a:latin typeface="Arial Black" panose="020B0A04020102020204" pitchFamily="34" charset="0"/>
            </a:endParaRPr>
          </a:p>
          <a:p>
            <a:pPr marL="0" indent="0">
              <a:buNone/>
            </a:pPr>
            <a:r>
              <a:rPr lang="ro-RO" sz="1400" dirty="0">
                <a:latin typeface="Arial Black" panose="020B0A04020102020204" pitchFamily="34" charset="0"/>
              </a:rPr>
              <a:t>d)asistarea </a:t>
            </a:r>
            <a:r>
              <a:rPr lang="ro-RO" sz="1400" dirty="0" err="1">
                <a:latin typeface="Arial Black" panose="020B0A04020102020204" pitchFamily="34" charset="0"/>
              </a:rPr>
              <a:t>şi</a:t>
            </a:r>
            <a:r>
              <a:rPr lang="ro-RO" sz="1400" dirty="0">
                <a:latin typeface="Arial Black" panose="020B0A04020102020204" pitchFamily="34" charset="0"/>
              </a:rPr>
              <a:t> reprezentarea persoanelor fizice sau juridice interesate în </a:t>
            </a:r>
            <a:r>
              <a:rPr lang="ro-RO" sz="1400" dirty="0" err="1">
                <a:latin typeface="Arial Black" panose="020B0A04020102020204" pitchFamily="34" charset="0"/>
              </a:rPr>
              <a:t>faţa</a:t>
            </a:r>
            <a:r>
              <a:rPr lang="ro-RO" sz="1400" dirty="0">
                <a:latin typeface="Arial Black" panose="020B0A04020102020204" pitchFamily="34" charset="0"/>
              </a:rPr>
              <a:t> altor </a:t>
            </a:r>
            <a:r>
              <a:rPr lang="ro-RO" sz="1400" dirty="0" err="1">
                <a:latin typeface="Arial Black" panose="020B0A04020102020204" pitchFamily="34" charset="0"/>
              </a:rPr>
              <a:t>autorităţi</a:t>
            </a:r>
            <a:r>
              <a:rPr lang="ro-RO" sz="1400" dirty="0">
                <a:latin typeface="Arial Black" panose="020B0A04020102020204" pitchFamily="34" charset="0"/>
              </a:rPr>
              <a:t> publice cu posibilitatea atestării </a:t>
            </a:r>
            <a:r>
              <a:rPr lang="ro-RO" sz="1400" dirty="0" err="1">
                <a:latin typeface="Arial Black" panose="020B0A04020102020204" pitchFamily="34" charset="0"/>
              </a:rPr>
              <a:t>identităţii</a:t>
            </a:r>
            <a:r>
              <a:rPr lang="ro-RO" sz="1400" dirty="0">
                <a:latin typeface="Arial Black" panose="020B0A04020102020204" pitchFamily="34" charset="0"/>
              </a:rPr>
              <a:t> </a:t>
            </a:r>
            <a:r>
              <a:rPr lang="ro-RO" sz="1400" dirty="0" err="1">
                <a:latin typeface="Arial Black" panose="020B0A04020102020204" pitchFamily="34" charset="0"/>
              </a:rPr>
              <a:t>părţilor</a:t>
            </a:r>
            <a:r>
              <a:rPr lang="ro-RO" sz="1400" dirty="0">
                <a:latin typeface="Arial Black" panose="020B0A04020102020204" pitchFamily="34" charset="0"/>
              </a:rPr>
              <a:t>, a </a:t>
            </a:r>
            <a:r>
              <a:rPr lang="ro-RO" sz="1400" dirty="0" err="1">
                <a:latin typeface="Arial Black" panose="020B0A04020102020204" pitchFamily="34" charset="0"/>
              </a:rPr>
              <a:t>conţinutului</a:t>
            </a:r>
            <a:r>
              <a:rPr lang="ro-RO" sz="1400" dirty="0">
                <a:latin typeface="Arial Black" panose="020B0A04020102020204" pitchFamily="34" charset="0"/>
              </a:rPr>
              <a:t> </a:t>
            </a:r>
            <a:r>
              <a:rPr lang="ro-RO" sz="1400" dirty="0" err="1">
                <a:latin typeface="Arial Black" panose="020B0A04020102020204" pitchFamily="34" charset="0"/>
              </a:rPr>
              <a:t>şi</a:t>
            </a:r>
            <a:r>
              <a:rPr lang="ro-RO" sz="1400" dirty="0">
                <a:latin typeface="Arial Black" panose="020B0A04020102020204" pitchFamily="34" charset="0"/>
              </a:rPr>
              <a:t> a datei actelor încheiate;</a:t>
            </a:r>
            <a:endParaRPr lang="en-US" sz="1400" dirty="0">
              <a:latin typeface="Arial Black" panose="020B0A04020102020204" pitchFamily="34" charset="0"/>
            </a:endParaRPr>
          </a:p>
          <a:p>
            <a:pPr marL="0" indent="0">
              <a:buNone/>
            </a:pPr>
            <a:r>
              <a:rPr lang="ro-RO" sz="1400" dirty="0">
                <a:latin typeface="Arial Black" panose="020B0A04020102020204" pitchFamily="34" charset="0"/>
              </a:rPr>
              <a:t>e)</a:t>
            </a:r>
            <a:r>
              <a:rPr lang="ro-RO" sz="1400" dirty="0">
                <a:solidFill>
                  <a:srgbClr val="FF0000"/>
                </a:solidFill>
                <a:latin typeface="Arial Black" panose="020B0A04020102020204" pitchFamily="34" charset="0"/>
              </a:rPr>
              <a:t>apărarea </a:t>
            </a:r>
            <a:r>
              <a:rPr lang="ro-RO" sz="1400" dirty="0" err="1">
                <a:solidFill>
                  <a:srgbClr val="FF0000"/>
                </a:solidFill>
                <a:latin typeface="Arial Black" panose="020B0A04020102020204" pitchFamily="34" charset="0"/>
              </a:rPr>
              <a:t>şi</a:t>
            </a:r>
            <a:r>
              <a:rPr lang="ro-RO" sz="1400" dirty="0">
                <a:solidFill>
                  <a:srgbClr val="FF0000"/>
                </a:solidFill>
                <a:latin typeface="Arial Black" panose="020B0A04020102020204" pitchFamily="34" charset="0"/>
              </a:rPr>
              <a:t> reprezentarea cu mijloace juridice specifice a drepturilor </a:t>
            </a:r>
            <a:r>
              <a:rPr lang="ro-RO" sz="1400" dirty="0" err="1">
                <a:solidFill>
                  <a:srgbClr val="FF0000"/>
                </a:solidFill>
                <a:latin typeface="Arial Black" panose="020B0A04020102020204" pitchFamily="34" charset="0"/>
              </a:rPr>
              <a:t>şi</a:t>
            </a:r>
            <a:r>
              <a:rPr lang="ro-RO" sz="1400" dirty="0">
                <a:solidFill>
                  <a:srgbClr val="FF0000"/>
                </a:solidFill>
                <a:latin typeface="Arial Black" panose="020B0A04020102020204" pitchFamily="34" charset="0"/>
              </a:rPr>
              <a:t> intereselor legitime ale persoanelor fizice </a:t>
            </a:r>
            <a:r>
              <a:rPr lang="ro-RO" sz="1400" dirty="0" err="1">
                <a:solidFill>
                  <a:srgbClr val="FF0000"/>
                </a:solidFill>
                <a:latin typeface="Arial Black" panose="020B0A04020102020204" pitchFamily="34" charset="0"/>
              </a:rPr>
              <a:t>şi</a:t>
            </a:r>
            <a:r>
              <a:rPr lang="ro-RO" sz="1400" dirty="0">
                <a:solidFill>
                  <a:srgbClr val="FF0000"/>
                </a:solidFill>
                <a:latin typeface="Arial Black" panose="020B0A04020102020204" pitchFamily="34" charset="0"/>
              </a:rPr>
              <a:t> juridice în raporturile acestora cu </a:t>
            </a:r>
            <a:r>
              <a:rPr lang="ro-RO" sz="1400" dirty="0" err="1">
                <a:solidFill>
                  <a:srgbClr val="FF0000"/>
                </a:solidFill>
                <a:latin typeface="Arial Black" panose="020B0A04020102020204" pitchFamily="34" charset="0"/>
              </a:rPr>
              <a:t>autorităţile</a:t>
            </a:r>
            <a:r>
              <a:rPr lang="ro-RO" sz="1400" dirty="0">
                <a:solidFill>
                  <a:srgbClr val="FF0000"/>
                </a:solidFill>
                <a:latin typeface="Arial Black" panose="020B0A04020102020204" pitchFamily="34" charset="0"/>
              </a:rPr>
              <a:t> publice</a:t>
            </a:r>
            <a:r>
              <a:rPr lang="ro-RO" sz="1400" dirty="0">
                <a:latin typeface="Arial Black" panose="020B0A04020102020204" pitchFamily="34" charset="0"/>
              </a:rPr>
              <a:t>, cu </a:t>
            </a:r>
            <a:r>
              <a:rPr lang="ro-RO" sz="1400" dirty="0" err="1">
                <a:latin typeface="Arial Black" panose="020B0A04020102020204" pitchFamily="34" charset="0"/>
              </a:rPr>
              <a:t>instituţiile</a:t>
            </a:r>
            <a:r>
              <a:rPr lang="ro-RO" sz="1400" dirty="0">
                <a:latin typeface="Arial Black" panose="020B0A04020102020204" pitchFamily="34" charset="0"/>
              </a:rPr>
              <a:t> </a:t>
            </a:r>
            <a:r>
              <a:rPr lang="ro-RO" sz="1400" dirty="0" err="1">
                <a:latin typeface="Arial Black" panose="020B0A04020102020204" pitchFamily="34" charset="0"/>
              </a:rPr>
              <a:t>şi</a:t>
            </a:r>
            <a:r>
              <a:rPr lang="ro-RO" sz="1400" dirty="0">
                <a:latin typeface="Arial Black" panose="020B0A04020102020204" pitchFamily="34" charset="0"/>
              </a:rPr>
              <a:t> cu orice persoană română sau străină;</a:t>
            </a:r>
            <a:endParaRPr lang="en-US" sz="1400" dirty="0">
              <a:latin typeface="Arial Black" panose="020B0A04020102020204" pitchFamily="34" charset="0"/>
            </a:endParaRPr>
          </a:p>
          <a:p>
            <a:pPr marL="0" indent="0">
              <a:buNone/>
            </a:pPr>
            <a:r>
              <a:rPr lang="ro-RO" sz="1400" dirty="0">
                <a:latin typeface="Arial Black" panose="020B0A04020102020204" pitchFamily="34" charset="0"/>
              </a:rPr>
              <a:t>k)</a:t>
            </a:r>
            <a:r>
              <a:rPr lang="ro-RO" sz="1400" dirty="0">
                <a:solidFill>
                  <a:srgbClr val="FF0000"/>
                </a:solidFill>
                <a:latin typeface="Arial Black" panose="020B0A04020102020204" pitchFamily="34" charset="0"/>
              </a:rPr>
              <a:t>orice mijloace </a:t>
            </a:r>
            <a:r>
              <a:rPr lang="ro-RO" sz="1400" dirty="0" err="1">
                <a:solidFill>
                  <a:srgbClr val="FF0000"/>
                </a:solidFill>
                <a:latin typeface="Arial Black" panose="020B0A04020102020204" pitchFamily="34" charset="0"/>
              </a:rPr>
              <a:t>şi</a:t>
            </a:r>
            <a:r>
              <a:rPr lang="ro-RO" sz="1400" dirty="0">
                <a:solidFill>
                  <a:srgbClr val="FF0000"/>
                </a:solidFill>
                <a:latin typeface="Arial Black" panose="020B0A04020102020204" pitchFamily="34" charset="0"/>
              </a:rPr>
              <a:t> căi proprii exercitării dreptului de apărare</a:t>
            </a:r>
            <a:r>
              <a:rPr lang="ro-RO" sz="1400" dirty="0">
                <a:latin typeface="Arial Black" panose="020B0A04020102020204" pitchFamily="34" charset="0"/>
              </a:rPr>
              <a:t>, în </a:t>
            </a:r>
            <a:r>
              <a:rPr lang="ro-RO" sz="1400" dirty="0" err="1">
                <a:latin typeface="Arial Black" panose="020B0A04020102020204" pitchFamily="34" charset="0"/>
              </a:rPr>
              <a:t>condiţiile</a:t>
            </a:r>
            <a:r>
              <a:rPr lang="ro-RO" sz="1400" dirty="0">
                <a:latin typeface="Arial Black" panose="020B0A04020102020204" pitchFamily="34" charset="0"/>
              </a:rPr>
              <a:t> legii.</a:t>
            </a:r>
            <a:endParaRPr lang="en-US" sz="1400" dirty="0">
              <a:latin typeface="Arial Black" panose="020B0A04020102020204" pitchFamily="34" charset="0"/>
            </a:endParaRPr>
          </a:p>
          <a:p>
            <a:endParaRPr lang="en-US" sz="1400" dirty="0">
              <a:latin typeface="Arial Black" panose="020B0A04020102020204" pitchFamily="34" charset="0"/>
            </a:endParaRPr>
          </a:p>
        </p:txBody>
      </p:sp>
    </p:spTree>
    <p:extLst>
      <p:ext uri="{BB962C8B-B14F-4D97-AF65-F5344CB8AC3E}">
        <p14:creationId xmlns:p14="http://schemas.microsoft.com/office/powerpoint/2010/main" val="2982496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0A6B528A-D742-FAFD-5B76-31261CE0F50C}"/>
              </a:ext>
            </a:extLst>
          </p:cNvPr>
          <p:cNvSpPr>
            <a:spLocks noGrp="1"/>
          </p:cNvSpPr>
          <p:nvPr>
            <p:ph type="title"/>
          </p:nvPr>
        </p:nvSpPr>
        <p:spPr/>
        <p:txBody>
          <a:bodyPr>
            <a:normAutofit fontScale="90000"/>
          </a:bodyPr>
          <a:lstStyle/>
          <a:p>
            <a:r>
              <a:rPr lang="en-US" dirty="0">
                <a:latin typeface="Arial Black" panose="020B0A04020102020204" pitchFamily="34" charset="0"/>
              </a:rPr>
              <a:t>Prin </a:t>
            </a:r>
            <a:r>
              <a:rPr lang="en-US" dirty="0" err="1">
                <a:latin typeface="Arial Black" panose="020B0A04020102020204" pitchFamily="34" charset="0"/>
              </a:rPr>
              <a:t>raportare</a:t>
            </a:r>
            <a:r>
              <a:rPr lang="en-US" dirty="0">
                <a:latin typeface="Arial Black" panose="020B0A04020102020204" pitchFamily="34" charset="0"/>
              </a:rPr>
              <a:t> la art.3 din </a:t>
            </a:r>
            <a:r>
              <a:rPr lang="en-US" dirty="0" err="1">
                <a:latin typeface="Arial Black" panose="020B0A04020102020204" pitchFamily="34" charset="0"/>
              </a:rPr>
              <a:t>Legea</a:t>
            </a:r>
            <a:r>
              <a:rPr lang="en-US" dirty="0">
                <a:latin typeface="Arial Black" panose="020B0A04020102020204" pitchFamily="34" charset="0"/>
              </a:rPr>
              <a:t> 51/1995 </a:t>
            </a:r>
            <a:r>
              <a:rPr lang="en-US" dirty="0" err="1">
                <a:latin typeface="Arial Black" panose="020B0A04020102020204" pitchFamily="34" charset="0"/>
              </a:rPr>
              <a:t>asist</a:t>
            </a:r>
            <a:r>
              <a:rPr lang="ro-RO" dirty="0">
                <a:latin typeface="Arial Black" panose="020B0A04020102020204" pitchFamily="34" charset="0"/>
              </a:rPr>
              <a:t>ă</a:t>
            </a:r>
            <a:r>
              <a:rPr lang="en-US" dirty="0">
                <a:latin typeface="Arial Black" panose="020B0A04020102020204" pitchFamily="34" charset="0"/>
              </a:rPr>
              <a:t>m </a:t>
            </a:r>
            <a:r>
              <a:rPr lang="en-US" dirty="0" err="1">
                <a:latin typeface="Arial Black" panose="020B0A04020102020204" pitchFamily="34" charset="0"/>
              </a:rPr>
              <a:t>sau</a:t>
            </a:r>
            <a:r>
              <a:rPr lang="en-US" dirty="0">
                <a:latin typeface="Arial Black" panose="020B0A04020102020204" pitchFamily="34" charset="0"/>
              </a:rPr>
              <a:t> </a:t>
            </a:r>
            <a:r>
              <a:rPr lang="en-US" dirty="0" err="1">
                <a:latin typeface="Arial Black" panose="020B0A04020102020204" pitchFamily="34" charset="0"/>
              </a:rPr>
              <a:t>reprezent</a:t>
            </a:r>
            <a:r>
              <a:rPr lang="ro-RO" dirty="0">
                <a:latin typeface="Arial Black" panose="020B0A04020102020204" pitchFamily="34" charset="0"/>
              </a:rPr>
              <a:t>ă</a:t>
            </a:r>
            <a:r>
              <a:rPr lang="en-US" dirty="0">
                <a:latin typeface="Arial Black" panose="020B0A04020102020204" pitchFamily="34" charset="0"/>
              </a:rPr>
              <a:t>m</a:t>
            </a:r>
            <a:r>
              <a:rPr lang="ro-RO" dirty="0">
                <a:latin typeface="Arial Black" panose="020B0A04020102020204" pitchFamily="34" charset="0"/>
              </a:rPr>
              <a:t> </a:t>
            </a:r>
            <a:r>
              <a:rPr lang="ro-RO" dirty="0" err="1">
                <a:latin typeface="Arial Black" panose="020B0A04020102020204" pitchFamily="34" charset="0"/>
              </a:rPr>
              <a:t>cientul</a:t>
            </a:r>
            <a:r>
              <a:rPr lang="ro-RO" dirty="0">
                <a:latin typeface="Arial Black" panose="020B0A04020102020204" pitchFamily="34" charset="0"/>
              </a:rPr>
              <a:t> atunci când participăm</a:t>
            </a:r>
            <a:r>
              <a:rPr lang="en-US" dirty="0">
                <a:latin typeface="Arial Black" panose="020B0A04020102020204" pitchFamily="34" charset="0"/>
              </a:rPr>
              <a:t>?</a:t>
            </a:r>
            <a:br>
              <a:rPr lang="en-US" dirty="0">
                <a:latin typeface="Arial Black" panose="020B0A04020102020204" pitchFamily="34" charset="0"/>
              </a:rPr>
            </a:br>
            <a:endParaRPr lang="en-US" dirty="0">
              <a:latin typeface="Arial Black" panose="020B0A04020102020204" pitchFamily="34" charset="0"/>
            </a:endParaRPr>
          </a:p>
        </p:txBody>
      </p:sp>
      <p:sp>
        <p:nvSpPr>
          <p:cNvPr id="3" name="Substituent conținut 2">
            <a:extLst>
              <a:ext uri="{FF2B5EF4-FFF2-40B4-BE49-F238E27FC236}">
                <a16:creationId xmlns:a16="http://schemas.microsoft.com/office/drawing/2014/main" id="{D463185F-6F8E-35B4-9141-200C9BF9EFD2}"/>
              </a:ext>
            </a:extLst>
          </p:cNvPr>
          <p:cNvSpPr>
            <a:spLocks noGrp="1"/>
          </p:cNvSpPr>
          <p:nvPr>
            <p:ph sz="half" idx="1"/>
          </p:nvPr>
        </p:nvSpPr>
        <p:spPr/>
        <p:txBody>
          <a:bodyPr>
            <a:normAutofit fontScale="70000" lnSpcReduction="20000"/>
          </a:bodyPr>
          <a:lstStyle/>
          <a:p>
            <a:pPr marL="0" indent="0">
              <a:buNone/>
            </a:pPr>
            <a:r>
              <a:rPr lang="ro-RO" b="1" dirty="0">
                <a:latin typeface="Arial Black" panose="020B0A04020102020204" pitchFamily="34" charset="0"/>
              </a:rPr>
              <a:t>„</a:t>
            </a:r>
            <a:r>
              <a:rPr lang="ro-RO" b="1" dirty="0">
                <a:solidFill>
                  <a:srgbClr val="FF0000"/>
                </a:solidFill>
                <a:latin typeface="Arial Black" panose="020B0A04020102020204" pitchFamily="34" charset="0"/>
              </a:rPr>
              <a:t>În cursul urmăririi penale</a:t>
            </a:r>
            <a:r>
              <a:rPr lang="ro-RO" b="1" dirty="0">
                <a:latin typeface="Arial Black" panose="020B0A04020102020204" pitchFamily="34" charset="0"/>
              </a:rPr>
              <a:t>, avocatul suspectului sau inculpatului are dreptul </a:t>
            </a:r>
            <a:r>
              <a:rPr lang="ro-RO" b="1" dirty="0">
                <a:solidFill>
                  <a:srgbClr val="FF0000"/>
                </a:solidFill>
                <a:latin typeface="Arial Black" panose="020B0A04020102020204" pitchFamily="34" charset="0"/>
              </a:rPr>
              <a:t>să asiste </a:t>
            </a:r>
            <a:r>
              <a:rPr lang="ro-RO" b="1" dirty="0">
                <a:latin typeface="Arial Black" panose="020B0A04020102020204" pitchFamily="34" charset="0"/>
              </a:rPr>
              <a:t>la efectuarea oricărui act de urmărire penală, cu </a:t>
            </a:r>
            <a:r>
              <a:rPr lang="ro-RO" b="1" dirty="0" err="1">
                <a:latin typeface="Arial Black" panose="020B0A04020102020204" pitchFamily="34" charset="0"/>
              </a:rPr>
              <a:t>excepţia</a:t>
            </a:r>
            <a:r>
              <a:rPr lang="ro-RO" b="1" dirty="0">
                <a:latin typeface="Arial Black" panose="020B0A04020102020204" pitchFamily="34" charset="0"/>
              </a:rPr>
              <a:t>:”</a:t>
            </a:r>
            <a:endParaRPr lang="en-US" dirty="0">
              <a:latin typeface="Arial Black" panose="020B0A04020102020204" pitchFamily="34" charset="0"/>
            </a:endParaRPr>
          </a:p>
          <a:p>
            <a:pPr marL="0" indent="0">
              <a:buNone/>
            </a:pPr>
            <a:endParaRPr lang="ro-RO" dirty="0">
              <a:latin typeface="Arial Black" panose="020B0A04020102020204" pitchFamily="34" charset="0"/>
            </a:endParaRPr>
          </a:p>
          <a:p>
            <a:pPr marL="0" indent="0">
              <a:buNone/>
            </a:pPr>
            <a:r>
              <a:rPr lang="ro-RO" dirty="0">
                <a:latin typeface="Arial Black" panose="020B0A04020102020204" pitchFamily="34" charset="0"/>
              </a:rPr>
              <a:t>Avocatul suspectului sau inculpatului are de asemenea </a:t>
            </a:r>
            <a:r>
              <a:rPr lang="ro-RO" dirty="0">
                <a:solidFill>
                  <a:srgbClr val="FF0000"/>
                </a:solidFill>
                <a:latin typeface="Arial Black" panose="020B0A04020102020204" pitchFamily="34" charset="0"/>
              </a:rPr>
              <a:t>dreptul să participe la audierea oricărei persoane de către judecătorul de drepturi </a:t>
            </a:r>
            <a:r>
              <a:rPr lang="ro-RO" dirty="0" err="1">
                <a:solidFill>
                  <a:srgbClr val="FF0000"/>
                </a:solidFill>
                <a:latin typeface="Arial Black" panose="020B0A04020102020204" pitchFamily="34" charset="0"/>
              </a:rPr>
              <a:t>şi</a:t>
            </a:r>
            <a:r>
              <a:rPr lang="ro-RO" dirty="0">
                <a:solidFill>
                  <a:srgbClr val="FF0000"/>
                </a:solidFill>
                <a:latin typeface="Arial Black" panose="020B0A04020102020204" pitchFamily="34" charset="0"/>
              </a:rPr>
              <a:t> </a:t>
            </a:r>
            <a:r>
              <a:rPr lang="ro-RO" dirty="0" err="1">
                <a:solidFill>
                  <a:srgbClr val="FF0000"/>
                </a:solidFill>
                <a:latin typeface="Arial Black" panose="020B0A04020102020204" pitchFamily="34" charset="0"/>
              </a:rPr>
              <a:t>libertăţi</a:t>
            </a:r>
            <a:r>
              <a:rPr lang="ro-RO" dirty="0">
                <a:solidFill>
                  <a:srgbClr val="FF0000"/>
                </a:solidFill>
                <a:latin typeface="Arial Black" panose="020B0A04020102020204" pitchFamily="34" charset="0"/>
              </a:rPr>
              <a:t>, </a:t>
            </a:r>
            <a:r>
              <a:rPr lang="ro-RO" dirty="0">
                <a:latin typeface="Arial Black" panose="020B0A04020102020204" pitchFamily="34" charset="0"/>
              </a:rPr>
              <a:t>să formuleze plângeri, cereri </a:t>
            </a:r>
            <a:r>
              <a:rPr lang="ro-RO" dirty="0" err="1">
                <a:latin typeface="Arial Black" panose="020B0A04020102020204" pitchFamily="34" charset="0"/>
              </a:rPr>
              <a:t>şi</a:t>
            </a:r>
            <a:r>
              <a:rPr lang="ro-RO" dirty="0">
                <a:latin typeface="Arial Black" panose="020B0A04020102020204" pitchFamily="34" charset="0"/>
              </a:rPr>
              <a:t> memorii.</a:t>
            </a:r>
          </a:p>
          <a:p>
            <a:pPr marL="0" indent="0">
              <a:buNone/>
            </a:pPr>
            <a:endParaRPr lang="ro-RO" dirty="0">
              <a:latin typeface="Arial Black" panose="020B0A04020102020204" pitchFamily="34" charset="0"/>
            </a:endParaRPr>
          </a:p>
          <a:p>
            <a:pPr marL="0" indent="0">
              <a:buNone/>
            </a:pPr>
            <a:r>
              <a:rPr lang="ro-RO" dirty="0">
                <a:solidFill>
                  <a:srgbClr val="FF0000"/>
                </a:solidFill>
                <a:latin typeface="Arial Black" panose="020B0A04020102020204" pitchFamily="34" charset="0"/>
              </a:rPr>
              <a:t>Are vreo importanță distincția?</a:t>
            </a:r>
            <a:endParaRPr lang="en-US" dirty="0">
              <a:solidFill>
                <a:srgbClr val="FF0000"/>
              </a:solidFill>
              <a:latin typeface="Arial Black" panose="020B0A04020102020204" pitchFamily="34" charset="0"/>
            </a:endParaRPr>
          </a:p>
          <a:p>
            <a:pPr marL="0" indent="0">
              <a:buNone/>
            </a:pPr>
            <a:endParaRPr lang="en-US" dirty="0"/>
          </a:p>
        </p:txBody>
      </p:sp>
      <p:sp>
        <p:nvSpPr>
          <p:cNvPr id="4" name="Substituent conținut 3">
            <a:extLst>
              <a:ext uri="{FF2B5EF4-FFF2-40B4-BE49-F238E27FC236}">
                <a16:creationId xmlns:a16="http://schemas.microsoft.com/office/drawing/2014/main" id="{50244666-44C2-CB6C-06BB-7E79CD48E18B}"/>
              </a:ext>
            </a:extLst>
          </p:cNvPr>
          <p:cNvSpPr>
            <a:spLocks noGrp="1"/>
          </p:cNvSpPr>
          <p:nvPr>
            <p:ph sz="half" idx="2"/>
          </p:nvPr>
        </p:nvSpPr>
        <p:spPr/>
        <p:txBody>
          <a:bodyPr>
            <a:normAutofit fontScale="70000" lnSpcReduction="20000"/>
          </a:bodyPr>
          <a:lstStyle/>
          <a:p>
            <a:pPr marL="0" indent="0">
              <a:buNone/>
            </a:pPr>
            <a:r>
              <a:rPr lang="ro-RO" dirty="0">
                <a:latin typeface="Arial Black" panose="020B0A04020102020204" pitchFamily="34" charset="0"/>
              </a:rPr>
              <a:t>Art.91 alin.2 Statutul profesiei</a:t>
            </a:r>
          </a:p>
          <a:p>
            <a:pPr marL="0" indent="0">
              <a:buNone/>
            </a:pPr>
            <a:r>
              <a:rPr lang="en-US" dirty="0" err="1">
                <a:latin typeface="Arial Black" panose="020B0A04020102020204" pitchFamily="34" charset="0"/>
              </a:rPr>
              <a:t>Asistarea</a:t>
            </a:r>
            <a:r>
              <a:rPr lang="en-US" dirty="0">
                <a:latin typeface="Arial Black" panose="020B0A04020102020204" pitchFamily="34" charset="0"/>
              </a:rPr>
              <a:t> </a:t>
            </a:r>
            <a:r>
              <a:rPr lang="en-US" dirty="0" err="1">
                <a:latin typeface="Arial Black" panose="020B0A04020102020204" pitchFamily="34" charset="0"/>
              </a:rPr>
              <a:t>și</a:t>
            </a:r>
            <a:r>
              <a:rPr lang="en-US" dirty="0">
                <a:latin typeface="Arial Black" panose="020B0A04020102020204" pitchFamily="34" charset="0"/>
              </a:rPr>
              <a:t> </a:t>
            </a:r>
            <a:r>
              <a:rPr lang="en-US" dirty="0" err="1">
                <a:latin typeface="Arial Black" panose="020B0A04020102020204" pitchFamily="34" charset="0"/>
              </a:rPr>
              <a:t>reprezentarea</a:t>
            </a:r>
            <a:r>
              <a:rPr lang="en-US" dirty="0">
                <a:latin typeface="Arial Black" panose="020B0A04020102020204" pitchFamily="34" charset="0"/>
              </a:rPr>
              <a:t> </a:t>
            </a:r>
            <a:r>
              <a:rPr lang="en-US" dirty="0" err="1">
                <a:latin typeface="Arial Black" panose="020B0A04020102020204" pitchFamily="34" charset="0"/>
              </a:rPr>
              <a:t>clientului</a:t>
            </a:r>
            <a:r>
              <a:rPr lang="en-US" dirty="0">
                <a:latin typeface="Arial Black" panose="020B0A04020102020204" pitchFamily="34" charset="0"/>
              </a:rPr>
              <a:t> </a:t>
            </a:r>
            <a:r>
              <a:rPr lang="en-US" dirty="0" err="1">
                <a:latin typeface="Arial Black" panose="020B0A04020102020204" pitchFamily="34" charset="0"/>
              </a:rPr>
              <a:t>cuprinde</a:t>
            </a:r>
            <a:r>
              <a:rPr lang="en-US" dirty="0">
                <a:latin typeface="Arial Black" panose="020B0A04020102020204" pitchFamily="34" charset="0"/>
              </a:rPr>
              <a:t> </a:t>
            </a:r>
            <a:r>
              <a:rPr lang="en-US" dirty="0" err="1">
                <a:latin typeface="Arial Black" panose="020B0A04020102020204" pitchFamily="34" charset="0"/>
              </a:rPr>
              <a:t>toate</a:t>
            </a:r>
            <a:r>
              <a:rPr lang="en-US" dirty="0">
                <a:latin typeface="Arial Black" panose="020B0A04020102020204" pitchFamily="34" charset="0"/>
              </a:rPr>
              <a:t> </a:t>
            </a:r>
            <a:r>
              <a:rPr lang="en-US" dirty="0" err="1">
                <a:latin typeface="Arial Black" panose="020B0A04020102020204" pitchFamily="34" charset="0"/>
              </a:rPr>
              <a:t>actele</a:t>
            </a:r>
            <a:r>
              <a:rPr lang="en-US" dirty="0">
                <a:latin typeface="Arial Black" panose="020B0A04020102020204" pitchFamily="34" charset="0"/>
              </a:rPr>
              <a:t>, </a:t>
            </a:r>
            <a:r>
              <a:rPr lang="en-US" dirty="0" err="1">
                <a:latin typeface="Arial Black" panose="020B0A04020102020204" pitchFamily="34" charset="0"/>
              </a:rPr>
              <a:t>mijloacele</a:t>
            </a:r>
            <a:r>
              <a:rPr lang="en-US" dirty="0">
                <a:latin typeface="Arial Black" panose="020B0A04020102020204" pitchFamily="34" charset="0"/>
              </a:rPr>
              <a:t> </a:t>
            </a:r>
            <a:r>
              <a:rPr lang="en-US" dirty="0" err="1">
                <a:latin typeface="Arial Black" panose="020B0A04020102020204" pitchFamily="34" charset="0"/>
              </a:rPr>
              <a:t>și</a:t>
            </a:r>
            <a:r>
              <a:rPr lang="en-US" dirty="0">
                <a:latin typeface="Arial Black" panose="020B0A04020102020204" pitchFamily="34" charset="0"/>
              </a:rPr>
              <a:t> </a:t>
            </a:r>
            <a:r>
              <a:rPr lang="en-US" dirty="0" err="1">
                <a:latin typeface="Arial Black" panose="020B0A04020102020204" pitchFamily="34" charset="0"/>
              </a:rPr>
              <a:t>operațiunile</a:t>
            </a:r>
            <a:r>
              <a:rPr lang="en-US" dirty="0">
                <a:latin typeface="Arial Black" panose="020B0A04020102020204" pitchFamily="34" charset="0"/>
              </a:rPr>
              <a:t> </a:t>
            </a:r>
            <a:r>
              <a:rPr lang="en-US" dirty="0" err="1">
                <a:latin typeface="Arial Black" panose="020B0A04020102020204" pitchFamily="34" charset="0"/>
              </a:rPr>
              <a:t>permise</a:t>
            </a:r>
            <a:r>
              <a:rPr lang="en-US" dirty="0">
                <a:latin typeface="Arial Black" panose="020B0A04020102020204" pitchFamily="34" charset="0"/>
              </a:rPr>
              <a:t> de </a:t>
            </a:r>
            <a:r>
              <a:rPr lang="en-US" dirty="0" err="1">
                <a:latin typeface="Arial Black" panose="020B0A04020102020204" pitchFamily="34" charset="0"/>
              </a:rPr>
              <a:t>lege</a:t>
            </a:r>
            <a:r>
              <a:rPr lang="en-US" dirty="0">
                <a:latin typeface="Arial Black" panose="020B0A04020102020204" pitchFamily="34" charset="0"/>
              </a:rPr>
              <a:t> </a:t>
            </a:r>
            <a:r>
              <a:rPr lang="en-US" dirty="0" err="1">
                <a:latin typeface="Arial Black" panose="020B0A04020102020204" pitchFamily="34" charset="0"/>
              </a:rPr>
              <a:t>și</a:t>
            </a:r>
            <a:r>
              <a:rPr lang="en-US" dirty="0">
                <a:latin typeface="Arial Black" panose="020B0A04020102020204" pitchFamily="34" charset="0"/>
              </a:rPr>
              <a:t> </a:t>
            </a:r>
            <a:r>
              <a:rPr lang="en-US" dirty="0" err="1">
                <a:latin typeface="Arial Black" panose="020B0A04020102020204" pitchFamily="34" charset="0"/>
              </a:rPr>
              <a:t>necesare</a:t>
            </a:r>
            <a:r>
              <a:rPr lang="en-US" dirty="0">
                <a:latin typeface="Arial Black" panose="020B0A04020102020204" pitchFamily="34" charset="0"/>
              </a:rPr>
              <a:t> </a:t>
            </a:r>
            <a:r>
              <a:rPr lang="en-US" dirty="0" err="1">
                <a:latin typeface="Arial Black" panose="020B0A04020102020204" pitchFamily="34" charset="0"/>
              </a:rPr>
              <a:t>ocrotirii</a:t>
            </a:r>
            <a:r>
              <a:rPr lang="en-US" dirty="0">
                <a:latin typeface="Arial Black" panose="020B0A04020102020204" pitchFamily="34" charset="0"/>
              </a:rPr>
              <a:t> </a:t>
            </a:r>
            <a:r>
              <a:rPr lang="en-US" dirty="0" err="1">
                <a:latin typeface="Arial Black" panose="020B0A04020102020204" pitchFamily="34" charset="0"/>
              </a:rPr>
              <a:t>și</a:t>
            </a:r>
            <a:r>
              <a:rPr lang="en-US" dirty="0">
                <a:latin typeface="Arial Black" panose="020B0A04020102020204" pitchFamily="34" charset="0"/>
              </a:rPr>
              <a:t> </a:t>
            </a:r>
            <a:r>
              <a:rPr lang="en-US" dirty="0" err="1">
                <a:latin typeface="Arial Black" panose="020B0A04020102020204" pitchFamily="34" charset="0"/>
              </a:rPr>
              <a:t>apărării</a:t>
            </a:r>
            <a:r>
              <a:rPr lang="en-US" dirty="0">
                <a:latin typeface="Arial Black" panose="020B0A04020102020204" pitchFamily="34" charset="0"/>
              </a:rPr>
              <a:t> </a:t>
            </a:r>
            <a:r>
              <a:rPr lang="en-US" dirty="0" err="1">
                <a:latin typeface="Arial Black" panose="020B0A04020102020204" pitchFamily="34" charset="0"/>
              </a:rPr>
              <a:t>intereselor</a:t>
            </a:r>
            <a:r>
              <a:rPr lang="en-US" dirty="0">
                <a:latin typeface="Arial Black" panose="020B0A04020102020204" pitchFamily="34" charset="0"/>
              </a:rPr>
              <a:t> </a:t>
            </a:r>
            <a:r>
              <a:rPr lang="en-US" dirty="0" err="1">
                <a:latin typeface="Arial Black" panose="020B0A04020102020204" pitchFamily="34" charset="0"/>
              </a:rPr>
              <a:t>clientului</a:t>
            </a:r>
            <a:r>
              <a:rPr lang="en-US" dirty="0">
                <a:latin typeface="Arial Black" panose="020B0A04020102020204" pitchFamily="34" charset="0"/>
              </a:rPr>
              <a:t>. </a:t>
            </a:r>
            <a:endParaRPr lang="ro-RO" dirty="0">
              <a:latin typeface="Arial Black" panose="020B0A04020102020204" pitchFamily="34" charset="0"/>
            </a:endParaRPr>
          </a:p>
          <a:p>
            <a:pPr marL="0" indent="0">
              <a:buNone/>
            </a:pPr>
            <a:endParaRPr lang="ro-RO" dirty="0">
              <a:latin typeface="Arial Black" panose="020B0A04020102020204" pitchFamily="34" charset="0"/>
            </a:endParaRPr>
          </a:p>
          <a:p>
            <a:pPr marL="0" indent="0">
              <a:buNone/>
            </a:pPr>
            <a:r>
              <a:rPr lang="ro-RO" b="1" dirty="0">
                <a:latin typeface="Arial Black" panose="020B0A04020102020204" pitchFamily="34" charset="0"/>
              </a:rPr>
              <a:t>Codul penal Art. 96: Reprezentarea </a:t>
            </a:r>
            <a:endParaRPr lang="en-US" dirty="0">
              <a:latin typeface="Arial Black" panose="020B0A04020102020204" pitchFamily="34" charset="0"/>
            </a:endParaRPr>
          </a:p>
          <a:p>
            <a:pPr marL="0" indent="0">
              <a:buNone/>
            </a:pPr>
            <a:r>
              <a:rPr lang="ro-RO" dirty="0">
                <a:latin typeface="Arial Black" panose="020B0A04020102020204" pitchFamily="34" charset="0"/>
              </a:rPr>
              <a:t>În cursul procesului penal, suspectul, inculpatul, celelalte </a:t>
            </a:r>
            <a:r>
              <a:rPr lang="ro-RO" dirty="0" err="1">
                <a:latin typeface="Arial Black" panose="020B0A04020102020204" pitchFamily="34" charset="0"/>
              </a:rPr>
              <a:t>părţi</a:t>
            </a:r>
            <a:r>
              <a:rPr lang="ro-RO" dirty="0">
                <a:latin typeface="Arial Black" panose="020B0A04020102020204" pitchFamily="34" charset="0"/>
              </a:rPr>
              <a:t>, precum </a:t>
            </a:r>
            <a:r>
              <a:rPr lang="ro-RO" dirty="0" err="1">
                <a:latin typeface="Arial Black" panose="020B0A04020102020204" pitchFamily="34" charset="0"/>
              </a:rPr>
              <a:t>şi</a:t>
            </a:r>
            <a:r>
              <a:rPr lang="ro-RO" dirty="0">
                <a:latin typeface="Arial Black" panose="020B0A04020102020204" pitchFamily="34" charset="0"/>
              </a:rPr>
              <a:t> persoana vătămată </a:t>
            </a:r>
            <a:r>
              <a:rPr lang="ro-RO" dirty="0">
                <a:solidFill>
                  <a:srgbClr val="FF0000"/>
                </a:solidFill>
                <a:latin typeface="Arial Black" panose="020B0A04020102020204" pitchFamily="34" charset="0"/>
              </a:rPr>
              <a:t>pot fi </a:t>
            </a:r>
            <a:r>
              <a:rPr lang="ro-RO" dirty="0" err="1">
                <a:solidFill>
                  <a:srgbClr val="FF0000"/>
                </a:solidFill>
                <a:latin typeface="Arial Black" panose="020B0A04020102020204" pitchFamily="34" charset="0"/>
              </a:rPr>
              <a:t>reprezentaţi</a:t>
            </a:r>
            <a:r>
              <a:rPr lang="ro-RO" dirty="0">
                <a:solidFill>
                  <a:srgbClr val="FF0000"/>
                </a:solidFill>
                <a:latin typeface="Arial Black" panose="020B0A04020102020204" pitchFamily="34" charset="0"/>
              </a:rPr>
              <a:t>, cu </a:t>
            </a:r>
            <a:r>
              <a:rPr lang="ro-RO" dirty="0" err="1">
                <a:solidFill>
                  <a:srgbClr val="FF0000"/>
                </a:solidFill>
                <a:latin typeface="Arial Black" panose="020B0A04020102020204" pitchFamily="34" charset="0"/>
              </a:rPr>
              <a:t>excepţia</a:t>
            </a:r>
            <a:r>
              <a:rPr lang="ro-RO" dirty="0">
                <a:solidFill>
                  <a:srgbClr val="FF0000"/>
                </a:solidFill>
                <a:latin typeface="Arial Black" panose="020B0A04020102020204" pitchFamily="34" charset="0"/>
              </a:rPr>
              <a:t> cazurilor în care </a:t>
            </a:r>
            <a:r>
              <a:rPr lang="ro-RO" dirty="0" err="1">
                <a:solidFill>
                  <a:srgbClr val="FF0000"/>
                </a:solidFill>
                <a:latin typeface="Arial Black" panose="020B0A04020102020204" pitchFamily="34" charset="0"/>
              </a:rPr>
              <a:t>prezenţa</a:t>
            </a:r>
            <a:r>
              <a:rPr lang="ro-RO" dirty="0">
                <a:solidFill>
                  <a:srgbClr val="FF0000"/>
                </a:solidFill>
                <a:latin typeface="Arial Black" panose="020B0A04020102020204" pitchFamily="34" charset="0"/>
              </a:rPr>
              <a:t> acestora este obligatorie sau este apreciată ca fiind necesară </a:t>
            </a:r>
            <a:r>
              <a:rPr lang="ro-RO" dirty="0">
                <a:latin typeface="Arial Black" panose="020B0A04020102020204" pitchFamily="34" charset="0"/>
              </a:rPr>
              <a:t>de procuror, judecător sau </a:t>
            </a:r>
            <a:r>
              <a:rPr lang="ro-RO" dirty="0" err="1">
                <a:latin typeface="Arial Black" panose="020B0A04020102020204" pitchFamily="34" charset="0"/>
              </a:rPr>
              <a:t>instanţa</a:t>
            </a:r>
            <a:r>
              <a:rPr lang="ro-RO" dirty="0">
                <a:latin typeface="Arial Black" panose="020B0A04020102020204" pitchFamily="34" charset="0"/>
              </a:rPr>
              <a:t> de judecată, după caz.</a:t>
            </a:r>
            <a:endParaRPr lang="en-US" dirty="0">
              <a:latin typeface="Arial Black" panose="020B0A04020102020204" pitchFamily="34" charset="0"/>
            </a:endParaRPr>
          </a:p>
          <a:p>
            <a:pPr marL="0" indent="0">
              <a:buNone/>
            </a:pPr>
            <a:endParaRPr lang="en-US" dirty="0"/>
          </a:p>
        </p:txBody>
      </p:sp>
    </p:spTree>
    <p:extLst>
      <p:ext uri="{BB962C8B-B14F-4D97-AF65-F5344CB8AC3E}">
        <p14:creationId xmlns:p14="http://schemas.microsoft.com/office/powerpoint/2010/main" val="1479545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B15378CD-E5C1-CCCA-D5CC-40E01FE076E4}"/>
              </a:ext>
            </a:extLst>
          </p:cNvPr>
          <p:cNvSpPr>
            <a:spLocks noGrp="1"/>
          </p:cNvSpPr>
          <p:nvPr>
            <p:ph type="ctrTitle"/>
          </p:nvPr>
        </p:nvSpPr>
        <p:spPr>
          <a:xfrm>
            <a:off x="1524000" y="1122363"/>
            <a:ext cx="9144000" cy="650166"/>
          </a:xfrm>
        </p:spPr>
        <p:txBody>
          <a:bodyPr>
            <a:normAutofit fontScale="90000"/>
          </a:bodyPr>
          <a:lstStyle/>
          <a:p>
            <a:r>
              <a:rPr lang="en-US" sz="4000" dirty="0" err="1">
                <a:latin typeface="Arial Black" panose="020B0A04020102020204" pitchFamily="34" charset="0"/>
              </a:rPr>
              <a:t>Continutul</a:t>
            </a:r>
            <a:r>
              <a:rPr lang="en-US" sz="4000" dirty="0">
                <a:latin typeface="Arial Black" panose="020B0A04020102020204" pitchFamily="34" charset="0"/>
              </a:rPr>
              <a:t> </a:t>
            </a:r>
            <a:r>
              <a:rPr lang="en-US" sz="4000" dirty="0" err="1">
                <a:latin typeface="Arial Black" panose="020B0A04020102020204" pitchFamily="34" charset="0"/>
              </a:rPr>
              <a:t>cererii</a:t>
            </a:r>
            <a:r>
              <a:rPr lang="en-US" sz="4000" dirty="0">
                <a:latin typeface="Arial Black" panose="020B0A04020102020204" pitchFamily="34" charset="0"/>
              </a:rPr>
              <a:t> de </a:t>
            </a:r>
            <a:r>
              <a:rPr lang="ro-RO" sz="4000" dirty="0">
                <a:latin typeface="Arial Black" panose="020B0A04020102020204" pitchFamily="34" charset="0"/>
              </a:rPr>
              <a:t>studiu </a:t>
            </a:r>
            <a:br>
              <a:rPr lang="ro-RO" sz="4000" dirty="0">
                <a:latin typeface="Arial Black" panose="020B0A04020102020204" pitchFamily="34" charset="0"/>
              </a:rPr>
            </a:br>
            <a:r>
              <a:rPr lang="ro-RO" sz="4000" dirty="0">
                <a:latin typeface="Arial Black" panose="020B0A04020102020204" pitchFamily="34" charset="0"/>
              </a:rPr>
              <a:t>sau de </a:t>
            </a:r>
            <a:r>
              <a:rPr lang="en-US" sz="4000" dirty="0" err="1">
                <a:latin typeface="Arial Black" panose="020B0A04020102020204" pitchFamily="34" charset="0"/>
              </a:rPr>
              <a:t>participare</a:t>
            </a:r>
            <a:endParaRPr lang="en-US" sz="4000" dirty="0">
              <a:latin typeface="Arial Black" panose="020B0A04020102020204" pitchFamily="34" charset="0"/>
            </a:endParaRPr>
          </a:p>
        </p:txBody>
      </p:sp>
      <p:sp>
        <p:nvSpPr>
          <p:cNvPr id="3" name="Subtitlu 2">
            <a:extLst>
              <a:ext uri="{FF2B5EF4-FFF2-40B4-BE49-F238E27FC236}">
                <a16:creationId xmlns:a16="http://schemas.microsoft.com/office/drawing/2014/main" id="{FE96C768-8708-CA2C-0244-E327234EB27F}"/>
              </a:ext>
            </a:extLst>
          </p:cNvPr>
          <p:cNvSpPr>
            <a:spLocks noGrp="1"/>
          </p:cNvSpPr>
          <p:nvPr>
            <p:ph type="subTitle" idx="1"/>
          </p:nvPr>
        </p:nvSpPr>
        <p:spPr>
          <a:xfrm>
            <a:off x="492369" y="1772529"/>
            <a:ext cx="10818055" cy="4670473"/>
          </a:xfrm>
        </p:spPr>
        <p:txBody>
          <a:bodyPr>
            <a:normAutofit fontScale="92500"/>
          </a:bodyPr>
          <a:lstStyle/>
          <a:p>
            <a:pPr algn="just"/>
            <a:r>
              <a:rPr lang="ro-RO" dirty="0">
                <a:latin typeface="Arial Black" panose="020B0A04020102020204" pitchFamily="34" charset="0"/>
              </a:rPr>
              <a:t>Art. 94 (5)În cursul urmăririi penale, </a:t>
            </a:r>
            <a:r>
              <a:rPr lang="ro-RO" dirty="0">
                <a:solidFill>
                  <a:srgbClr val="FF0000"/>
                </a:solidFill>
                <a:latin typeface="Arial Black" panose="020B0A04020102020204" pitchFamily="34" charset="0"/>
              </a:rPr>
              <a:t>avocatul are </a:t>
            </a:r>
            <a:r>
              <a:rPr lang="ro-RO" dirty="0" err="1">
                <a:solidFill>
                  <a:srgbClr val="FF0000"/>
                </a:solidFill>
                <a:latin typeface="Arial Black" panose="020B0A04020102020204" pitchFamily="34" charset="0"/>
              </a:rPr>
              <a:t>obligaţia</a:t>
            </a:r>
            <a:r>
              <a:rPr lang="ro-RO" dirty="0">
                <a:solidFill>
                  <a:srgbClr val="FF0000"/>
                </a:solidFill>
                <a:latin typeface="Arial Black" panose="020B0A04020102020204" pitchFamily="34" charset="0"/>
              </a:rPr>
              <a:t> de a păstra </a:t>
            </a:r>
            <a:r>
              <a:rPr lang="ro-RO" dirty="0" err="1">
                <a:solidFill>
                  <a:srgbClr val="FF0000"/>
                </a:solidFill>
                <a:latin typeface="Arial Black" panose="020B0A04020102020204" pitchFamily="34" charset="0"/>
              </a:rPr>
              <a:t>confidenţialitatea</a:t>
            </a:r>
            <a:r>
              <a:rPr lang="ro-RO" dirty="0">
                <a:solidFill>
                  <a:srgbClr val="FF0000"/>
                </a:solidFill>
                <a:latin typeface="Arial Black" panose="020B0A04020102020204" pitchFamily="34" charset="0"/>
              </a:rPr>
              <a:t> sau secretul datelor </a:t>
            </a:r>
            <a:r>
              <a:rPr lang="ro-RO" dirty="0" err="1">
                <a:solidFill>
                  <a:srgbClr val="FF0000"/>
                </a:solidFill>
                <a:latin typeface="Arial Black" panose="020B0A04020102020204" pitchFamily="34" charset="0"/>
              </a:rPr>
              <a:t>şi</a:t>
            </a:r>
            <a:r>
              <a:rPr lang="ro-RO" dirty="0">
                <a:solidFill>
                  <a:srgbClr val="FF0000"/>
                </a:solidFill>
                <a:latin typeface="Arial Black" panose="020B0A04020102020204" pitchFamily="34" charset="0"/>
              </a:rPr>
              <a:t> actelor </a:t>
            </a:r>
            <a:r>
              <a:rPr lang="ro-RO" dirty="0">
                <a:latin typeface="Arial Black" panose="020B0A04020102020204" pitchFamily="34" charset="0"/>
              </a:rPr>
              <a:t>DE CARE A LUAT CUNOŞTINŢĂ CU OCAZIA CONSULTĂRII DOSARULUI.</a:t>
            </a:r>
          </a:p>
          <a:p>
            <a:pPr algn="just"/>
            <a:endParaRPr lang="ro-RO" dirty="0">
              <a:latin typeface="Arial Black" panose="020B0A04020102020204" pitchFamily="34" charset="0"/>
            </a:endParaRPr>
          </a:p>
          <a:p>
            <a:pPr algn="just"/>
            <a:r>
              <a:rPr lang="ro-RO" dirty="0">
                <a:latin typeface="Arial Black" panose="020B0A04020102020204" pitchFamily="34" charset="0"/>
              </a:rPr>
              <a:t>A. Întinderea obligației vizează și datele de care luăm cunoștință cu ocazia participării la actele de urmărire penală?</a:t>
            </a:r>
          </a:p>
          <a:p>
            <a:pPr algn="just"/>
            <a:r>
              <a:rPr lang="ro-RO" dirty="0">
                <a:latin typeface="Arial Black" panose="020B0A04020102020204" pitchFamily="34" charset="0"/>
              </a:rPr>
              <a:t> B. Întinderea obligației vizează și propriul client?!? Remediul:</a:t>
            </a:r>
          </a:p>
          <a:p>
            <a:pPr algn="just"/>
            <a:r>
              <a:rPr lang="en-US" b="1" dirty="0" err="1">
                <a:latin typeface="Arial Black" panose="020B0A04020102020204" pitchFamily="34" charset="0"/>
              </a:rPr>
              <a:t>În</a:t>
            </a:r>
            <a:r>
              <a:rPr lang="en-US" b="1" dirty="0">
                <a:latin typeface="Arial Black" panose="020B0A04020102020204" pitchFamily="34" charset="0"/>
              </a:rPr>
              <a:t> </a:t>
            </a:r>
            <a:r>
              <a:rPr lang="en-US" b="1" dirty="0" err="1">
                <a:latin typeface="Arial Black" panose="020B0A04020102020204" pitchFamily="34" charset="0"/>
              </a:rPr>
              <a:t>concluzie</a:t>
            </a:r>
            <a:r>
              <a:rPr lang="en-US" dirty="0">
                <a:latin typeface="Arial Black" panose="020B0A04020102020204" pitchFamily="34" charset="0"/>
              </a:rPr>
              <a:t>, </a:t>
            </a:r>
            <a:r>
              <a:rPr lang="en-US" dirty="0" err="1">
                <a:latin typeface="Arial Black" panose="020B0A04020102020204" pitchFamily="34" charset="0"/>
              </a:rPr>
              <a:t>față</a:t>
            </a:r>
            <a:r>
              <a:rPr lang="en-US" dirty="0">
                <a:latin typeface="Arial Black" panose="020B0A04020102020204" pitchFamily="34" charset="0"/>
              </a:rPr>
              <a:t> de </a:t>
            </a:r>
            <a:r>
              <a:rPr lang="en-US" dirty="0" err="1">
                <a:latin typeface="Arial Black" panose="020B0A04020102020204" pitchFamily="34" charset="0"/>
              </a:rPr>
              <a:t>cele</a:t>
            </a:r>
            <a:r>
              <a:rPr lang="en-US" dirty="0">
                <a:latin typeface="Arial Black" panose="020B0A04020102020204" pitchFamily="34" charset="0"/>
              </a:rPr>
              <a:t> </a:t>
            </a:r>
            <a:r>
              <a:rPr lang="en-US" dirty="0" err="1">
                <a:latin typeface="Arial Black" panose="020B0A04020102020204" pitchFamily="34" charset="0"/>
              </a:rPr>
              <a:t>prezentate</a:t>
            </a:r>
            <a:r>
              <a:rPr lang="en-US" dirty="0">
                <a:latin typeface="Arial Black" panose="020B0A04020102020204" pitchFamily="34" charset="0"/>
              </a:rPr>
              <a:t>, </a:t>
            </a:r>
            <a:r>
              <a:rPr lang="en-US" dirty="0" err="1">
                <a:latin typeface="Arial Black" panose="020B0A04020102020204" pitchFamily="34" charset="0"/>
              </a:rPr>
              <a:t>în</a:t>
            </a:r>
            <a:r>
              <a:rPr lang="en-US" dirty="0">
                <a:latin typeface="Arial Black" panose="020B0A04020102020204" pitchFamily="34" charset="0"/>
              </a:rPr>
              <a:t> </a:t>
            </a:r>
            <a:r>
              <a:rPr lang="en-US" dirty="0" err="1">
                <a:latin typeface="Arial Black" panose="020B0A04020102020204" pitchFamily="34" charset="0"/>
              </a:rPr>
              <a:t>vederea</a:t>
            </a:r>
            <a:r>
              <a:rPr lang="en-US" dirty="0">
                <a:latin typeface="Arial Black" panose="020B0A04020102020204" pitchFamily="34" charset="0"/>
              </a:rPr>
              <a:t> </a:t>
            </a:r>
            <a:r>
              <a:rPr lang="en-US" dirty="0" err="1">
                <a:latin typeface="Arial Black" panose="020B0A04020102020204" pitchFamily="34" charset="0"/>
              </a:rPr>
              <a:t>pregătirii</a:t>
            </a:r>
            <a:r>
              <a:rPr lang="en-US" dirty="0">
                <a:latin typeface="Arial Black" panose="020B0A04020102020204" pitchFamily="34" charset="0"/>
              </a:rPr>
              <a:t> </a:t>
            </a:r>
            <a:r>
              <a:rPr lang="en-US" dirty="0" err="1">
                <a:latin typeface="Arial Black" panose="020B0A04020102020204" pitchFamily="34" charset="0"/>
              </a:rPr>
              <a:t>apărării</a:t>
            </a:r>
            <a:r>
              <a:rPr lang="en-US" dirty="0">
                <a:latin typeface="Arial Black" panose="020B0A04020102020204" pitchFamily="34" charset="0"/>
              </a:rPr>
              <a:t> </a:t>
            </a:r>
            <a:r>
              <a:rPr lang="en-US" dirty="0" err="1">
                <a:latin typeface="Arial Black" panose="020B0A04020102020204" pitchFamily="34" charset="0"/>
              </a:rPr>
              <a:t>și</a:t>
            </a:r>
            <a:r>
              <a:rPr lang="en-US" dirty="0">
                <a:latin typeface="Arial Black" panose="020B0A04020102020204" pitchFamily="34" charset="0"/>
              </a:rPr>
              <a:t> </a:t>
            </a:r>
            <a:r>
              <a:rPr lang="en-US" dirty="0" err="1">
                <a:latin typeface="Arial Black" panose="020B0A04020102020204" pitchFamily="34" charset="0"/>
              </a:rPr>
              <a:t>pentru</a:t>
            </a:r>
            <a:r>
              <a:rPr lang="en-US" dirty="0">
                <a:latin typeface="Arial Black" panose="020B0A04020102020204" pitchFamily="34" charset="0"/>
              </a:rPr>
              <a:t> a beneficia de un </a:t>
            </a:r>
            <a:r>
              <a:rPr lang="en-US" dirty="0" err="1">
                <a:latin typeface="Arial Black" panose="020B0A04020102020204" pitchFamily="34" charset="0"/>
              </a:rPr>
              <a:t>proces</a:t>
            </a:r>
            <a:r>
              <a:rPr lang="en-US" dirty="0">
                <a:latin typeface="Arial Black" panose="020B0A04020102020204" pitchFamily="34" charset="0"/>
              </a:rPr>
              <a:t> </a:t>
            </a:r>
            <a:r>
              <a:rPr lang="en-US" dirty="0" err="1">
                <a:latin typeface="Arial Black" panose="020B0A04020102020204" pitchFamily="34" charset="0"/>
              </a:rPr>
              <a:t>echitabil</a:t>
            </a:r>
            <a:r>
              <a:rPr lang="en-US" dirty="0">
                <a:latin typeface="Arial Black" panose="020B0A04020102020204" pitchFamily="34" charset="0"/>
              </a:rPr>
              <a:t> </a:t>
            </a:r>
            <a:r>
              <a:rPr lang="en-US" dirty="0" err="1">
                <a:latin typeface="Arial Black" panose="020B0A04020102020204" pitchFamily="34" charset="0"/>
              </a:rPr>
              <a:t>așa</a:t>
            </a:r>
            <a:r>
              <a:rPr lang="en-US" dirty="0">
                <a:latin typeface="Arial Black" panose="020B0A04020102020204" pitchFamily="34" charset="0"/>
              </a:rPr>
              <a:t> cum </a:t>
            </a:r>
            <a:r>
              <a:rPr lang="en-US" dirty="0" err="1">
                <a:latin typeface="Arial Black" panose="020B0A04020102020204" pitchFamily="34" charset="0"/>
              </a:rPr>
              <a:t>impun</a:t>
            </a:r>
            <a:r>
              <a:rPr lang="en-US" dirty="0">
                <a:latin typeface="Arial Black" panose="020B0A04020102020204" pitchFamily="34" charset="0"/>
              </a:rPr>
              <a:t> </a:t>
            </a:r>
            <a:r>
              <a:rPr lang="en-US" dirty="0" err="1">
                <a:latin typeface="Arial Black" panose="020B0A04020102020204" pitchFamily="34" charset="0"/>
              </a:rPr>
              <a:t>dispozițiile</a:t>
            </a:r>
            <a:r>
              <a:rPr lang="en-US" dirty="0">
                <a:latin typeface="Arial Black" panose="020B0A04020102020204" pitchFamily="34" charset="0"/>
              </a:rPr>
              <a:t> art.6 din CEDO, </a:t>
            </a:r>
            <a:r>
              <a:rPr lang="en-US" dirty="0" err="1">
                <a:latin typeface="Arial Black" panose="020B0A04020102020204" pitchFamily="34" charset="0"/>
              </a:rPr>
              <a:t>vă</a:t>
            </a:r>
            <a:r>
              <a:rPr lang="en-US" dirty="0">
                <a:latin typeface="Arial Black" panose="020B0A04020102020204" pitchFamily="34" charset="0"/>
              </a:rPr>
              <a:t> </a:t>
            </a:r>
            <a:r>
              <a:rPr lang="en-US" dirty="0" err="1">
                <a:latin typeface="Arial Black" panose="020B0A04020102020204" pitchFamily="34" charset="0"/>
              </a:rPr>
              <a:t>rugăm</a:t>
            </a:r>
            <a:r>
              <a:rPr lang="en-US" dirty="0">
                <a:latin typeface="Arial Black" panose="020B0A04020102020204" pitchFamily="34" charset="0"/>
              </a:rPr>
              <a:t> </a:t>
            </a:r>
            <a:r>
              <a:rPr lang="en-US" dirty="0" err="1">
                <a:latin typeface="Arial Black" panose="020B0A04020102020204" pitchFamily="34" charset="0"/>
              </a:rPr>
              <a:t>să</a:t>
            </a:r>
            <a:r>
              <a:rPr lang="en-US" dirty="0">
                <a:latin typeface="Arial Black" panose="020B0A04020102020204" pitchFamily="34" charset="0"/>
              </a:rPr>
              <a:t> </a:t>
            </a:r>
            <a:r>
              <a:rPr lang="en-US" dirty="0" err="1">
                <a:latin typeface="Arial Black" panose="020B0A04020102020204" pitchFamily="34" charset="0"/>
              </a:rPr>
              <a:t>admiteți</a:t>
            </a:r>
            <a:r>
              <a:rPr lang="en-US" dirty="0">
                <a:latin typeface="Arial Black" panose="020B0A04020102020204" pitchFamily="34" charset="0"/>
              </a:rPr>
              <a:t> </a:t>
            </a:r>
            <a:r>
              <a:rPr lang="en-US" dirty="0" err="1">
                <a:latin typeface="Arial Black" panose="020B0A04020102020204" pitchFamily="34" charset="0"/>
              </a:rPr>
              <a:t>prezenta</a:t>
            </a:r>
            <a:r>
              <a:rPr lang="en-US" dirty="0">
                <a:latin typeface="Arial Black" panose="020B0A04020102020204" pitchFamily="34" charset="0"/>
              </a:rPr>
              <a:t> </a:t>
            </a:r>
            <a:r>
              <a:rPr lang="en-US" dirty="0" err="1">
                <a:latin typeface="Arial Black" panose="020B0A04020102020204" pitchFamily="34" charset="0"/>
              </a:rPr>
              <a:t>cerere</a:t>
            </a:r>
            <a:r>
              <a:rPr lang="en-US" dirty="0">
                <a:latin typeface="Arial Black" panose="020B0A04020102020204" pitchFamily="34" charset="0"/>
              </a:rPr>
              <a:t> </a:t>
            </a:r>
            <a:r>
              <a:rPr lang="en-US" dirty="0" err="1">
                <a:latin typeface="Arial Black" panose="020B0A04020102020204" pitchFamily="34" charset="0"/>
              </a:rPr>
              <a:t>si</a:t>
            </a:r>
            <a:r>
              <a:rPr lang="en-US" dirty="0">
                <a:latin typeface="Arial Black" panose="020B0A04020102020204" pitchFamily="34" charset="0"/>
              </a:rPr>
              <a:t> </a:t>
            </a:r>
            <a:r>
              <a:rPr lang="en-US" dirty="0" err="1">
                <a:latin typeface="Arial Black" panose="020B0A04020102020204" pitchFamily="34" charset="0"/>
              </a:rPr>
              <a:t>sa</a:t>
            </a:r>
            <a:r>
              <a:rPr lang="en-US" dirty="0">
                <a:latin typeface="Arial Black" panose="020B0A04020102020204" pitchFamily="34" charset="0"/>
              </a:rPr>
              <a:t> </a:t>
            </a:r>
            <a:r>
              <a:rPr lang="en-US" dirty="0" err="1">
                <a:latin typeface="Arial Black" panose="020B0A04020102020204" pitchFamily="34" charset="0"/>
              </a:rPr>
              <a:t>îmi</a:t>
            </a:r>
            <a:r>
              <a:rPr lang="en-US" dirty="0">
                <a:latin typeface="Arial Black" panose="020B0A04020102020204" pitchFamily="34" charset="0"/>
              </a:rPr>
              <a:t> </a:t>
            </a:r>
            <a:r>
              <a:rPr lang="en-US" dirty="0" err="1">
                <a:latin typeface="Arial Black" panose="020B0A04020102020204" pitchFamily="34" charset="0"/>
              </a:rPr>
              <a:t>încuviințați</a:t>
            </a:r>
            <a:r>
              <a:rPr lang="en-US" dirty="0">
                <a:latin typeface="Arial Black" panose="020B0A04020102020204" pitchFamily="34" charset="0"/>
              </a:rPr>
              <a:t> </a:t>
            </a:r>
            <a:r>
              <a:rPr lang="en-US" dirty="0" err="1">
                <a:latin typeface="Arial Black" panose="020B0A04020102020204" pitchFamily="34" charset="0"/>
              </a:rPr>
              <a:t>atât</a:t>
            </a:r>
            <a:r>
              <a:rPr lang="en-US" dirty="0">
                <a:latin typeface="Arial Black" panose="020B0A04020102020204" pitchFamily="34" charset="0"/>
              </a:rPr>
              <a:t> STUDIEREA SI FOTOCOPIEREA DOSARULUI, </a:t>
            </a:r>
            <a:r>
              <a:rPr lang="en-US" dirty="0" err="1">
                <a:solidFill>
                  <a:srgbClr val="FF0000"/>
                </a:solidFill>
                <a:latin typeface="Arial Black" panose="020B0A04020102020204" pitchFamily="34" charset="0"/>
              </a:rPr>
              <a:t>cât</a:t>
            </a:r>
            <a:r>
              <a:rPr lang="en-US" dirty="0">
                <a:solidFill>
                  <a:srgbClr val="FF0000"/>
                </a:solidFill>
                <a:latin typeface="Arial Black" panose="020B0A04020102020204" pitchFamily="34" charset="0"/>
              </a:rPr>
              <a:t> </a:t>
            </a:r>
            <a:r>
              <a:rPr lang="en-US" dirty="0" err="1">
                <a:solidFill>
                  <a:srgbClr val="FF0000"/>
                </a:solidFill>
                <a:latin typeface="Arial Black" panose="020B0A04020102020204" pitchFamily="34" charset="0"/>
              </a:rPr>
              <a:t>și</a:t>
            </a:r>
            <a:r>
              <a:rPr lang="en-US" dirty="0">
                <a:solidFill>
                  <a:srgbClr val="FF0000"/>
                </a:solidFill>
                <a:latin typeface="Arial Black" panose="020B0A04020102020204" pitchFamily="34" charset="0"/>
              </a:rPr>
              <a:t> </a:t>
            </a:r>
            <a:r>
              <a:rPr lang="en-US" dirty="0" err="1">
                <a:solidFill>
                  <a:srgbClr val="FF0000"/>
                </a:solidFill>
                <a:latin typeface="Arial Black" panose="020B0A04020102020204" pitchFamily="34" charset="0"/>
              </a:rPr>
              <a:t>consultarea</a:t>
            </a:r>
            <a:r>
              <a:rPr lang="en-US" dirty="0">
                <a:solidFill>
                  <a:srgbClr val="FF0000"/>
                </a:solidFill>
                <a:latin typeface="Arial Black" panose="020B0A04020102020204" pitchFamily="34" charset="0"/>
              </a:rPr>
              <a:t> </a:t>
            </a:r>
            <a:r>
              <a:rPr lang="en-US" dirty="0" err="1">
                <a:solidFill>
                  <a:srgbClr val="FF0000"/>
                </a:solidFill>
                <a:latin typeface="Arial Black" panose="020B0A04020102020204" pitchFamily="34" charset="0"/>
              </a:rPr>
              <a:t>copiilor</a:t>
            </a:r>
            <a:r>
              <a:rPr lang="en-US" dirty="0">
                <a:solidFill>
                  <a:srgbClr val="FF0000"/>
                </a:solidFill>
                <a:latin typeface="Arial Black" panose="020B0A04020102020204" pitchFamily="34" charset="0"/>
              </a:rPr>
              <a:t> </a:t>
            </a:r>
            <a:r>
              <a:rPr lang="en-US" dirty="0" err="1">
                <a:solidFill>
                  <a:srgbClr val="FF0000"/>
                </a:solidFill>
                <a:latin typeface="Arial Black" panose="020B0A04020102020204" pitchFamily="34" charset="0"/>
              </a:rPr>
              <a:t>împreuna</a:t>
            </a:r>
            <a:r>
              <a:rPr lang="en-US" dirty="0">
                <a:solidFill>
                  <a:srgbClr val="FF0000"/>
                </a:solidFill>
                <a:latin typeface="Arial Black" panose="020B0A04020102020204" pitchFamily="34" charset="0"/>
              </a:rPr>
              <a:t> cu </a:t>
            </a:r>
            <a:r>
              <a:rPr lang="en-US" dirty="0" err="1">
                <a:solidFill>
                  <a:srgbClr val="FF0000"/>
                </a:solidFill>
                <a:latin typeface="Arial Black" panose="020B0A04020102020204" pitchFamily="34" charset="0"/>
              </a:rPr>
              <a:t>subiectul</a:t>
            </a:r>
            <a:r>
              <a:rPr lang="en-US" dirty="0">
                <a:solidFill>
                  <a:srgbClr val="FF0000"/>
                </a:solidFill>
                <a:latin typeface="Arial Black" panose="020B0A04020102020204" pitchFamily="34" charset="0"/>
              </a:rPr>
              <a:t> principal </a:t>
            </a:r>
            <a:r>
              <a:rPr lang="en-US" dirty="0" err="1">
                <a:solidFill>
                  <a:srgbClr val="FF0000"/>
                </a:solidFill>
                <a:latin typeface="Arial Black" panose="020B0A04020102020204" pitchFamily="34" charset="0"/>
              </a:rPr>
              <a:t>asistat</a:t>
            </a:r>
            <a:r>
              <a:rPr lang="ro-RO" dirty="0">
                <a:solidFill>
                  <a:srgbClr val="FF0000"/>
                </a:solidFill>
                <a:latin typeface="Arial Black" panose="020B0A04020102020204" pitchFamily="34" charset="0"/>
              </a:rPr>
              <a:t> / cu partea asistată</a:t>
            </a:r>
            <a:r>
              <a:rPr lang="en-US" dirty="0">
                <a:solidFill>
                  <a:srgbClr val="FF0000"/>
                </a:solidFill>
                <a:latin typeface="Arial Black" panose="020B0A04020102020204" pitchFamily="34" charset="0"/>
              </a:rPr>
              <a:t>.</a:t>
            </a:r>
          </a:p>
          <a:p>
            <a:pPr algn="just"/>
            <a:endParaRPr lang="en-US" dirty="0">
              <a:latin typeface="Arial Black" panose="020B0A04020102020204" pitchFamily="34" charset="0"/>
            </a:endParaRPr>
          </a:p>
          <a:p>
            <a:endParaRPr lang="en-US" dirty="0"/>
          </a:p>
        </p:txBody>
      </p:sp>
    </p:spTree>
    <p:extLst>
      <p:ext uri="{BB962C8B-B14F-4D97-AF65-F5344CB8AC3E}">
        <p14:creationId xmlns:p14="http://schemas.microsoft.com/office/powerpoint/2010/main" val="3801797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D517497C-471A-10F2-F8CF-8D7D5C81F116}"/>
              </a:ext>
            </a:extLst>
          </p:cNvPr>
          <p:cNvSpPr>
            <a:spLocks noGrp="1"/>
          </p:cNvSpPr>
          <p:nvPr>
            <p:ph type="ctrTitle"/>
          </p:nvPr>
        </p:nvSpPr>
        <p:spPr>
          <a:xfrm>
            <a:off x="295423" y="1122363"/>
            <a:ext cx="11155680" cy="593895"/>
          </a:xfrm>
        </p:spPr>
        <p:txBody>
          <a:bodyPr>
            <a:normAutofit fontScale="90000"/>
          </a:bodyPr>
          <a:lstStyle/>
          <a:p>
            <a:r>
              <a:rPr lang="en-US" sz="4800" dirty="0">
                <a:latin typeface="Arial Black" panose="020B0A04020102020204" pitchFamily="34" charset="0"/>
              </a:rPr>
              <a:t>B. Con</a:t>
            </a:r>
            <a:r>
              <a:rPr lang="ro-RO" sz="4800" dirty="0">
                <a:latin typeface="Arial Black" panose="020B0A04020102020204" pitchFamily="34" charset="0"/>
              </a:rPr>
              <a:t>ț</a:t>
            </a:r>
            <a:r>
              <a:rPr lang="en-US" sz="4800" dirty="0" err="1">
                <a:latin typeface="Arial Black" panose="020B0A04020102020204" pitchFamily="34" charset="0"/>
              </a:rPr>
              <a:t>inutul</a:t>
            </a:r>
            <a:r>
              <a:rPr lang="en-US" sz="4800" dirty="0">
                <a:latin typeface="Arial Black" panose="020B0A04020102020204" pitchFamily="34" charset="0"/>
              </a:rPr>
              <a:t> </a:t>
            </a:r>
            <a:r>
              <a:rPr lang="en-US" sz="4800" dirty="0" err="1">
                <a:latin typeface="Arial Black" panose="020B0A04020102020204" pitchFamily="34" charset="0"/>
              </a:rPr>
              <a:t>institu</a:t>
            </a:r>
            <a:r>
              <a:rPr lang="ro-RO" sz="4800" dirty="0">
                <a:latin typeface="Arial Black" panose="020B0A04020102020204" pitchFamily="34" charset="0"/>
              </a:rPr>
              <a:t>ț</a:t>
            </a:r>
            <a:r>
              <a:rPr lang="en-US" sz="4800" dirty="0" err="1">
                <a:latin typeface="Arial Black" panose="020B0A04020102020204" pitchFamily="34" charset="0"/>
              </a:rPr>
              <a:t>iei</a:t>
            </a:r>
            <a:r>
              <a:rPr lang="en-US" sz="4800" dirty="0">
                <a:latin typeface="Arial Black" panose="020B0A04020102020204" pitchFamily="34" charset="0"/>
              </a:rPr>
              <a:t> ap</a:t>
            </a:r>
            <a:r>
              <a:rPr lang="ro-RO" sz="4800" dirty="0">
                <a:latin typeface="Arial Black" panose="020B0A04020102020204" pitchFamily="34" charset="0"/>
              </a:rPr>
              <a:t>ă</a:t>
            </a:r>
            <a:r>
              <a:rPr lang="en-US" sz="4800" dirty="0">
                <a:latin typeface="Arial Black" panose="020B0A04020102020204" pitchFamily="34" charset="0"/>
              </a:rPr>
              <a:t>r</a:t>
            </a:r>
            <a:r>
              <a:rPr lang="ro-RO" sz="4800" dirty="0">
                <a:latin typeface="Arial Black" panose="020B0A04020102020204" pitchFamily="34" charset="0"/>
              </a:rPr>
              <a:t>ă</a:t>
            </a:r>
            <a:r>
              <a:rPr lang="en-US" sz="4800" dirty="0" err="1">
                <a:latin typeface="Arial Black" panose="020B0A04020102020204" pitchFamily="34" charset="0"/>
              </a:rPr>
              <a:t>rii</a:t>
            </a:r>
            <a:br>
              <a:rPr lang="en-US" sz="4800" dirty="0">
                <a:latin typeface="Arial Black" panose="020B0A04020102020204" pitchFamily="34" charset="0"/>
              </a:rPr>
            </a:br>
            <a:endParaRPr lang="en-US" sz="4800" dirty="0">
              <a:latin typeface="Arial Black" panose="020B0A04020102020204" pitchFamily="34" charset="0"/>
            </a:endParaRPr>
          </a:p>
        </p:txBody>
      </p:sp>
      <p:sp>
        <p:nvSpPr>
          <p:cNvPr id="3" name="Subtitlu 2">
            <a:extLst>
              <a:ext uri="{FF2B5EF4-FFF2-40B4-BE49-F238E27FC236}">
                <a16:creationId xmlns:a16="http://schemas.microsoft.com/office/drawing/2014/main" id="{96CC2575-2634-473C-C1F1-0ADEBBA5763F}"/>
              </a:ext>
            </a:extLst>
          </p:cNvPr>
          <p:cNvSpPr>
            <a:spLocks noGrp="1"/>
          </p:cNvSpPr>
          <p:nvPr>
            <p:ph type="subTitle" idx="1"/>
          </p:nvPr>
        </p:nvSpPr>
        <p:spPr>
          <a:xfrm>
            <a:off x="633045" y="1266092"/>
            <a:ext cx="11155680" cy="5233182"/>
          </a:xfrm>
        </p:spPr>
        <p:txBody>
          <a:bodyPr>
            <a:normAutofit lnSpcReduction="10000"/>
          </a:bodyPr>
          <a:lstStyle/>
          <a:p>
            <a:pPr algn="just"/>
            <a:r>
              <a:rPr lang="en-US" dirty="0" err="1">
                <a:latin typeface="Arial Black" panose="020B0A04020102020204" pitchFamily="34" charset="0"/>
              </a:rPr>
              <a:t>Institu</a:t>
            </a:r>
            <a:r>
              <a:rPr lang="ro-RO" dirty="0">
                <a:latin typeface="Arial Black" panose="020B0A04020102020204" pitchFamily="34" charset="0"/>
              </a:rPr>
              <a:t>ț</a:t>
            </a:r>
            <a:r>
              <a:rPr lang="en-US" dirty="0" err="1">
                <a:latin typeface="Arial Black" panose="020B0A04020102020204" pitchFamily="34" charset="0"/>
              </a:rPr>
              <a:t>ia</a:t>
            </a:r>
            <a:r>
              <a:rPr lang="en-US" dirty="0">
                <a:latin typeface="Arial Black" panose="020B0A04020102020204" pitchFamily="34" charset="0"/>
              </a:rPr>
              <a:t> </a:t>
            </a:r>
            <a:r>
              <a:rPr lang="en-US" dirty="0" err="1">
                <a:latin typeface="Arial Black" panose="020B0A04020102020204" pitchFamily="34" charset="0"/>
              </a:rPr>
              <a:t>este</a:t>
            </a:r>
            <a:r>
              <a:rPr lang="en-US" dirty="0">
                <a:latin typeface="Arial Black" panose="020B0A04020102020204" pitchFamily="34" charset="0"/>
              </a:rPr>
              <a:t> </a:t>
            </a:r>
            <a:r>
              <a:rPr lang="en-US" dirty="0" err="1">
                <a:latin typeface="Arial Black" panose="020B0A04020102020204" pitchFamily="34" charset="0"/>
              </a:rPr>
              <a:t>procesual</a:t>
            </a:r>
            <a:r>
              <a:rPr lang="ro-RO" dirty="0">
                <a:latin typeface="Arial Black" panose="020B0A04020102020204" pitchFamily="34" charset="0"/>
              </a:rPr>
              <a:t>ă</a:t>
            </a:r>
            <a:r>
              <a:rPr lang="en-US" dirty="0">
                <a:latin typeface="Arial Black" panose="020B0A04020102020204" pitchFamily="34" charset="0"/>
              </a:rPr>
              <a:t> </a:t>
            </a:r>
            <a:r>
              <a:rPr lang="en-US" dirty="0" err="1">
                <a:latin typeface="Arial Black" panose="020B0A04020102020204" pitchFamily="34" charset="0"/>
              </a:rPr>
              <a:t>sau</a:t>
            </a:r>
            <a:r>
              <a:rPr lang="en-US" dirty="0">
                <a:latin typeface="Arial Black" panose="020B0A04020102020204" pitchFamily="34" charset="0"/>
              </a:rPr>
              <a:t> mixt</a:t>
            </a:r>
            <a:r>
              <a:rPr lang="ro-RO" dirty="0">
                <a:latin typeface="Arial Black" panose="020B0A04020102020204" pitchFamily="34" charset="0"/>
              </a:rPr>
              <a:t>ă</a:t>
            </a:r>
            <a:r>
              <a:rPr lang="en-US" dirty="0">
                <a:latin typeface="Arial Black" panose="020B0A04020102020204" pitchFamily="34" charset="0"/>
              </a:rPr>
              <a:t>? </a:t>
            </a:r>
            <a:endParaRPr lang="ro-RO" dirty="0">
              <a:latin typeface="Arial Black" panose="020B0A04020102020204" pitchFamily="34" charset="0"/>
            </a:endParaRPr>
          </a:p>
          <a:p>
            <a:pPr algn="just"/>
            <a:r>
              <a:rPr lang="ro-RO" dirty="0">
                <a:latin typeface="Arial Black" panose="020B0A04020102020204" pitchFamily="34" charset="0"/>
              </a:rPr>
              <a:t>	Include și garanțiile procesuale? Excepția nulității?</a:t>
            </a:r>
          </a:p>
          <a:p>
            <a:pPr algn="just"/>
            <a:r>
              <a:rPr lang="ro-RO" dirty="0">
                <a:latin typeface="Arial Black" panose="020B0A04020102020204" pitchFamily="34" charset="0"/>
              </a:rPr>
              <a:t>	Este </a:t>
            </a:r>
            <a:r>
              <a:rPr lang="ro-RO" dirty="0" err="1">
                <a:latin typeface="Arial Black" panose="020B0A04020102020204" pitchFamily="34" charset="0"/>
              </a:rPr>
              <a:t>regelementată</a:t>
            </a:r>
            <a:r>
              <a:rPr lang="ro-RO" dirty="0">
                <a:latin typeface="Arial Black" panose="020B0A04020102020204" pitchFamily="34" charset="0"/>
              </a:rPr>
              <a:t> numai de legea procesuală sau și de legea organică? Dar de convenția părților?</a:t>
            </a:r>
          </a:p>
          <a:p>
            <a:pPr algn="just"/>
            <a:endParaRPr lang="ro-RO" dirty="0">
              <a:latin typeface="Arial Black" panose="020B0A04020102020204" pitchFamily="34" charset="0"/>
            </a:endParaRPr>
          </a:p>
          <a:p>
            <a:pPr algn="just"/>
            <a:r>
              <a:rPr lang="en-US" dirty="0" err="1">
                <a:latin typeface="Arial Black" panose="020B0A04020102020204" pitchFamily="34" charset="0"/>
              </a:rPr>
              <a:t>Ansamblul</a:t>
            </a:r>
            <a:r>
              <a:rPr lang="en-US" dirty="0">
                <a:latin typeface="Arial Black" panose="020B0A04020102020204" pitchFamily="34" charset="0"/>
              </a:rPr>
              <a:t> </a:t>
            </a:r>
            <a:r>
              <a:rPr lang="en-US" dirty="0" err="1">
                <a:latin typeface="Arial Black" panose="020B0A04020102020204" pitchFamily="34" charset="0"/>
              </a:rPr>
              <a:t>drepturilor</a:t>
            </a:r>
            <a:r>
              <a:rPr lang="en-US" dirty="0">
                <a:latin typeface="Arial Black" panose="020B0A04020102020204" pitchFamily="34" charset="0"/>
              </a:rPr>
              <a:t> </a:t>
            </a:r>
            <a:r>
              <a:rPr lang="ro-RO" dirty="0">
                <a:latin typeface="Arial Black" panose="020B0A04020102020204" pitchFamily="34" charset="0"/>
              </a:rPr>
              <a:t>ș</a:t>
            </a:r>
            <a:r>
              <a:rPr lang="en-US" dirty="0" err="1">
                <a:latin typeface="Arial Black" panose="020B0A04020102020204" pitchFamily="34" charset="0"/>
              </a:rPr>
              <a:t>i</a:t>
            </a:r>
            <a:r>
              <a:rPr lang="en-US" dirty="0">
                <a:latin typeface="Arial Black" panose="020B0A04020102020204" pitchFamily="34" charset="0"/>
              </a:rPr>
              <a:t> </a:t>
            </a:r>
            <a:r>
              <a:rPr lang="en-US" dirty="0" err="1">
                <a:latin typeface="Arial Black" panose="020B0A04020102020204" pitchFamily="34" charset="0"/>
              </a:rPr>
              <a:t>obliga</a:t>
            </a:r>
            <a:r>
              <a:rPr lang="ro-RO" dirty="0">
                <a:latin typeface="Arial Black" panose="020B0A04020102020204" pitchFamily="34" charset="0"/>
              </a:rPr>
              <a:t>ț</a:t>
            </a:r>
            <a:r>
              <a:rPr lang="en-US" dirty="0" err="1">
                <a:latin typeface="Arial Black" panose="020B0A04020102020204" pitchFamily="34" charset="0"/>
              </a:rPr>
              <a:t>iilor</a:t>
            </a:r>
            <a:r>
              <a:rPr lang="en-US" dirty="0">
                <a:latin typeface="Arial Black" panose="020B0A04020102020204" pitchFamily="34" charset="0"/>
              </a:rPr>
              <a:t> </a:t>
            </a:r>
            <a:r>
              <a:rPr lang="en-US" dirty="0" err="1">
                <a:latin typeface="Arial Black" panose="020B0A04020102020204" pitchFamily="34" charset="0"/>
              </a:rPr>
              <a:t>este</a:t>
            </a:r>
            <a:r>
              <a:rPr lang="en-US" dirty="0">
                <a:latin typeface="Arial Black" panose="020B0A04020102020204" pitchFamily="34" charset="0"/>
              </a:rPr>
              <a:t> </a:t>
            </a:r>
            <a:r>
              <a:rPr lang="en-US" dirty="0" err="1">
                <a:latin typeface="Arial Black" panose="020B0A04020102020204" pitchFamily="34" charset="0"/>
              </a:rPr>
              <a:t>reglementat</a:t>
            </a:r>
            <a:r>
              <a:rPr lang="en-US" dirty="0">
                <a:latin typeface="Arial Black" panose="020B0A04020102020204" pitchFamily="34" charset="0"/>
              </a:rPr>
              <a:t> </a:t>
            </a:r>
            <a:r>
              <a:rPr lang="en-US" dirty="0" err="1">
                <a:latin typeface="Arial Black" panose="020B0A04020102020204" pitchFamily="34" charset="0"/>
              </a:rPr>
              <a:t>numai</a:t>
            </a:r>
            <a:r>
              <a:rPr lang="en-US" dirty="0">
                <a:latin typeface="Arial Black" panose="020B0A04020102020204" pitchFamily="34" charset="0"/>
              </a:rPr>
              <a:t> de </a:t>
            </a:r>
            <a:r>
              <a:rPr lang="en-US" dirty="0" err="1">
                <a:latin typeface="Arial Black" panose="020B0A04020102020204" pitchFamily="34" charset="0"/>
              </a:rPr>
              <a:t>norme</a:t>
            </a:r>
            <a:r>
              <a:rPr lang="en-US" dirty="0">
                <a:latin typeface="Arial Black" panose="020B0A04020102020204" pitchFamily="34" charset="0"/>
              </a:rPr>
              <a:t> </a:t>
            </a:r>
            <a:r>
              <a:rPr lang="en-US" dirty="0" err="1">
                <a:latin typeface="Arial Black" panose="020B0A04020102020204" pitchFamily="34" charset="0"/>
              </a:rPr>
              <a:t>legale</a:t>
            </a:r>
            <a:r>
              <a:rPr lang="en-US" dirty="0">
                <a:latin typeface="Arial Black" panose="020B0A04020102020204" pitchFamily="34" charset="0"/>
              </a:rPr>
              <a:t> </a:t>
            </a:r>
            <a:r>
              <a:rPr lang="en-US" dirty="0" err="1">
                <a:latin typeface="Arial Black" panose="020B0A04020102020204" pitchFamily="34" charset="0"/>
              </a:rPr>
              <a:t>sau</a:t>
            </a:r>
            <a:r>
              <a:rPr lang="en-US" dirty="0">
                <a:latin typeface="Arial Black" panose="020B0A04020102020204" pitchFamily="34" charset="0"/>
              </a:rPr>
              <a:t> </a:t>
            </a:r>
            <a:r>
              <a:rPr lang="ro-RO" dirty="0">
                <a:latin typeface="Arial Black" panose="020B0A04020102020204" pitchFamily="34" charset="0"/>
              </a:rPr>
              <a:t>ș</a:t>
            </a:r>
            <a:r>
              <a:rPr lang="en-US" dirty="0" err="1">
                <a:latin typeface="Arial Black" panose="020B0A04020102020204" pitchFamily="34" charset="0"/>
              </a:rPr>
              <a:t>i</a:t>
            </a:r>
            <a:r>
              <a:rPr lang="en-US" dirty="0">
                <a:latin typeface="Arial Black" panose="020B0A04020102020204" pitchFamily="34" charset="0"/>
              </a:rPr>
              <a:t> de </a:t>
            </a:r>
            <a:r>
              <a:rPr lang="en-US" dirty="0" err="1">
                <a:latin typeface="Arial Black" panose="020B0A04020102020204" pitchFamily="34" charset="0"/>
              </a:rPr>
              <a:t>dispozi</a:t>
            </a:r>
            <a:r>
              <a:rPr lang="ro-RO" dirty="0">
                <a:latin typeface="Arial Black" panose="020B0A04020102020204" pitchFamily="34" charset="0"/>
              </a:rPr>
              <a:t>ț</a:t>
            </a:r>
            <a:r>
              <a:rPr lang="en-US" dirty="0">
                <a:latin typeface="Arial Black" panose="020B0A04020102020204" pitchFamily="34" charset="0"/>
              </a:rPr>
              <a:t>ii </a:t>
            </a:r>
            <a:r>
              <a:rPr lang="en-US" dirty="0" err="1">
                <a:latin typeface="Arial Black" panose="020B0A04020102020204" pitchFamily="34" charset="0"/>
              </a:rPr>
              <a:t>contractuale</a:t>
            </a:r>
            <a:r>
              <a:rPr lang="en-US" dirty="0">
                <a:latin typeface="Arial Black" panose="020B0A04020102020204" pitchFamily="34" charset="0"/>
              </a:rPr>
              <a:t>? </a:t>
            </a:r>
            <a:endParaRPr lang="ro-RO" dirty="0">
              <a:latin typeface="Arial Black" panose="020B0A04020102020204" pitchFamily="34" charset="0"/>
            </a:endParaRPr>
          </a:p>
          <a:p>
            <a:pPr algn="just"/>
            <a:r>
              <a:rPr lang="ro-RO" dirty="0">
                <a:latin typeface="Arial Black" panose="020B0A04020102020204" pitchFamily="34" charset="0"/>
              </a:rPr>
              <a:t>	Se pot limita convențional drepturile și obligațiile avocatului? Substituirea?</a:t>
            </a:r>
          </a:p>
          <a:p>
            <a:pPr algn="just"/>
            <a:endParaRPr lang="ro-RO" dirty="0">
              <a:latin typeface="Arial Black" panose="020B0A04020102020204" pitchFamily="34" charset="0"/>
            </a:endParaRPr>
          </a:p>
          <a:p>
            <a:pPr algn="just"/>
            <a:r>
              <a:rPr lang="en-US" dirty="0" err="1">
                <a:latin typeface="Arial Black" panose="020B0A04020102020204" pitchFamily="34" charset="0"/>
              </a:rPr>
              <a:t>Eviden</a:t>
            </a:r>
            <a:r>
              <a:rPr lang="ro-RO" dirty="0">
                <a:latin typeface="Arial Black" panose="020B0A04020102020204" pitchFamily="34" charset="0"/>
              </a:rPr>
              <a:t>ț</a:t>
            </a:r>
            <a:r>
              <a:rPr lang="en-US" dirty="0" err="1">
                <a:latin typeface="Arial Black" panose="020B0A04020102020204" pitchFamily="34" charset="0"/>
              </a:rPr>
              <a:t>ierea</a:t>
            </a:r>
            <a:r>
              <a:rPr lang="en-US" dirty="0">
                <a:latin typeface="Arial Black" panose="020B0A04020102020204" pitchFamily="34" charset="0"/>
              </a:rPr>
              <a:t> lor </a:t>
            </a:r>
            <a:r>
              <a:rPr lang="ro-RO" dirty="0">
                <a:latin typeface="Arial Black" panose="020B0A04020102020204" pitchFamily="34" charset="0"/>
              </a:rPr>
              <a:t>î</a:t>
            </a:r>
            <a:r>
              <a:rPr lang="en-US" dirty="0">
                <a:latin typeface="Arial Black" panose="020B0A04020102020204" pitchFamily="34" charset="0"/>
              </a:rPr>
              <a:t>n </a:t>
            </a:r>
            <a:r>
              <a:rPr lang="ro-RO" dirty="0">
                <a:latin typeface="Arial Black" panose="020B0A04020102020204" pitchFamily="34" charset="0"/>
              </a:rPr>
              <a:t>î</a:t>
            </a:r>
            <a:r>
              <a:rPr lang="en-US" dirty="0" err="1">
                <a:latin typeface="Arial Black" panose="020B0A04020102020204" pitchFamily="34" charset="0"/>
              </a:rPr>
              <a:t>mputernicire</a:t>
            </a:r>
            <a:r>
              <a:rPr lang="en-US" dirty="0">
                <a:latin typeface="Arial Black" panose="020B0A04020102020204" pitchFamily="34" charset="0"/>
              </a:rPr>
              <a:t>. </a:t>
            </a:r>
            <a:endParaRPr lang="ro-RO" dirty="0">
              <a:latin typeface="Arial Black" panose="020B0A04020102020204" pitchFamily="34" charset="0"/>
            </a:endParaRPr>
          </a:p>
          <a:p>
            <a:pPr algn="just"/>
            <a:r>
              <a:rPr lang="ro-RO" dirty="0">
                <a:latin typeface="Arial Black" panose="020B0A04020102020204" pitchFamily="34" charset="0"/>
              </a:rPr>
              <a:t>	Î</a:t>
            </a:r>
            <a:r>
              <a:rPr lang="en-US" dirty="0">
                <a:latin typeface="Arial Black" panose="020B0A04020102020204" pitchFamily="34" charset="0"/>
              </a:rPr>
              <a:t>n </a:t>
            </a:r>
            <a:r>
              <a:rPr lang="en-US" dirty="0" err="1">
                <a:latin typeface="Arial Black" panose="020B0A04020102020204" pitchFamily="34" charset="0"/>
              </a:rPr>
              <a:t>lipsa</a:t>
            </a:r>
            <a:r>
              <a:rPr lang="en-US" dirty="0">
                <a:latin typeface="Arial Black" panose="020B0A04020102020204" pitchFamily="34" charset="0"/>
              </a:rPr>
              <a:t> limit</a:t>
            </a:r>
            <a:r>
              <a:rPr lang="ro-RO" dirty="0">
                <a:latin typeface="Arial Black" panose="020B0A04020102020204" pitchFamily="34" charset="0"/>
              </a:rPr>
              <a:t>ă</a:t>
            </a:r>
            <a:r>
              <a:rPr lang="en-US" dirty="0" err="1">
                <a:latin typeface="Arial Black" panose="020B0A04020102020204" pitchFamily="34" charset="0"/>
              </a:rPr>
              <a:t>rilor</a:t>
            </a:r>
            <a:r>
              <a:rPr lang="en-US" dirty="0">
                <a:latin typeface="Arial Black" panose="020B0A04020102020204" pitchFamily="34" charset="0"/>
              </a:rPr>
              <a:t> </a:t>
            </a:r>
            <a:r>
              <a:rPr lang="en-US" dirty="0" err="1">
                <a:latin typeface="Arial Black" panose="020B0A04020102020204" pitchFamily="34" charset="0"/>
              </a:rPr>
              <a:t>expres</a:t>
            </a:r>
            <a:r>
              <a:rPr lang="en-US" dirty="0">
                <a:latin typeface="Arial Black" panose="020B0A04020102020204" pitchFamily="34" charset="0"/>
              </a:rPr>
              <a:t> </a:t>
            </a:r>
            <a:r>
              <a:rPr lang="en-US" dirty="0" err="1">
                <a:latin typeface="Arial Black" panose="020B0A04020102020204" pitchFamily="34" charset="0"/>
              </a:rPr>
              <a:t>consemnate</a:t>
            </a:r>
            <a:r>
              <a:rPr lang="en-US" dirty="0">
                <a:latin typeface="Arial Black" panose="020B0A04020102020204" pitchFamily="34" charset="0"/>
              </a:rPr>
              <a:t> </a:t>
            </a:r>
            <a:r>
              <a:rPr lang="ro-RO" dirty="0">
                <a:latin typeface="Arial Black" panose="020B0A04020102020204" pitchFamily="34" charset="0"/>
              </a:rPr>
              <a:t>î</a:t>
            </a:r>
            <a:r>
              <a:rPr lang="en-US" dirty="0">
                <a:latin typeface="Arial Black" panose="020B0A04020102020204" pitchFamily="34" charset="0"/>
              </a:rPr>
              <a:t>n </a:t>
            </a:r>
            <a:r>
              <a:rPr lang="ro-RO" dirty="0">
                <a:latin typeface="Arial Black" panose="020B0A04020102020204" pitchFamily="34" charset="0"/>
              </a:rPr>
              <a:t>î</a:t>
            </a:r>
            <a:r>
              <a:rPr lang="en-US" dirty="0" err="1">
                <a:latin typeface="Arial Black" panose="020B0A04020102020204" pitchFamily="34" charset="0"/>
              </a:rPr>
              <a:t>mputernicire</a:t>
            </a:r>
            <a:r>
              <a:rPr lang="en-US" dirty="0">
                <a:latin typeface="Arial Black" panose="020B0A04020102020204" pitchFamily="34" charset="0"/>
              </a:rPr>
              <a:t> se </a:t>
            </a:r>
            <a:r>
              <a:rPr lang="en-US" dirty="0" err="1">
                <a:latin typeface="Arial Black" panose="020B0A04020102020204" pitchFamily="34" charset="0"/>
              </a:rPr>
              <a:t>prezum</a:t>
            </a:r>
            <a:r>
              <a:rPr lang="ro-RO" dirty="0">
                <a:latin typeface="Arial Black" panose="020B0A04020102020204" pitchFamily="34" charset="0"/>
              </a:rPr>
              <a:t>ă</a:t>
            </a:r>
            <a:r>
              <a:rPr lang="en-US" dirty="0">
                <a:latin typeface="Arial Black" panose="020B0A04020102020204" pitchFamily="34" charset="0"/>
              </a:rPr>
              <a:t> ca nu </a:t>
            </a:r>
            <a:r>
              <a:rPr lang="en-US" dirty="0" err="1">
                <a:latin typeface="Arial Black" panose="020B0A04020102020204" pitchFamily="34" charset="0"/>
              </a:rPr>
              <a:t>ar</a:t>
            </a:r>
            <a:r>
              <a:rPr lang="en-US" dirty="0">
                <a:latin typeface="Arial Black" panose="020B0A04020102020204" pitchFamily="34" charset="0"/>
              </a:rPr>
              <a:t> </a:t>
            </a:r>
            <a:r>
              <a:rPr lang="en-US" dirty="0" err="1">
                <a:latin typeface="Arial Black" panose="020B0A04020102020204" pitchFamily="34" charset="0"/>
              </a:rPr>
              <a:t>exista</a:t>
            </a:r>
            <a:r>
              <a:rPr lang="en-US" dirty="0">
                <a:latin typeface="Arial Black" panose="020B0A04020102020204" pitchFamily="34" charset="0"/>
              </a:rPr>
              <a:t> </a:t>
            </a:r>
            <a:r>
              <a:rPr lang="en-US" dirty="0" err="1">
                <a:latin typeface="Arial Black" panose="020B0A04020102020204" pitchFamily="34" charset="0"/>
              </a:rPr>
              <a:t>limitari</a:t>
            </a:r>
            <a:r>
              <a:rPr lang="en-US" dirty="0">
                <a:latin typeface="Arial Black" panose="020B0A04020102020204" pitchFamily="34" charset="0"/>
              </a:rPr>
              <a:t>?</a:t>
            </a:r>
          </a:p>
          <a:p>
            <a:pPr algn="just"/>
            <a:endParaRPr lang="en-US" dirty="0">
              <a:latin typeface="Arial Black" panose="020B0A04020102020204" pitchFamily="34" charset="0"/>
            </a:endParaRPr>
          </a:p>
        </p:txBody>
      </p:sp>
    </p:spTree>
    <p:extLst>
      <p:ext uri="{BB962C8B-B14F-4D97-AF65-F5344CB8AC3E}">
        <p14:creationId xmlns:p14="http://schemas.microsoft.com/office/powerpoint/2010/main" val="545027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39248D8B-C84B-63CE-A4FB-93635F8C4CDE}"/>
              </a:ext>
            </a:extLst>
          </p:cNvPr>
          <p:cNvSpPr>
            <a:spLocks noGrp="1"/>
          </p:cNvSpPr>
          <p:nvPr>
            <p:ph type="ctrTitle"/>
          </p:nvPr>
        </p:nvSpPr>
        <p:spPr>
          <a:xfrm>
            <a:off x="675249" y="1122364"/>
            <a:ext cx="10761785" cy="284406"/>
          </a:xfrm>
        </p:spPr>
        <p:txBody>
          <a:bodyPr>
            <a:normAutofit fontScale="90000"/>
          </a:bodyPr>
          <a:lstStyle/>
          <a:p>
            <a:r>
              <a:rPr lang="en-US" dirty="0" err="1">
                <a:latin typeface="Arial Black" panose="020B0A04020102020204" pitchFamily="34" charset="0"/>
              </a:rPr>
              <a:t>Obliga</a:t>
            </a:r>
            <a:r>
              <a:rPr lang="ro-RO" dirty="0">
                <a:latin typeface="Arial Black" panose="020B0A04020102020204" pitchFamily="34" charset="0"/>
              </a:rPr>
              <a:t>ț</a:t>
            </a:r>
            <a:r>
              <a:rPr lang="en-US" dirty="0">
                <a:latin typeface="Arial Black" panose="020B0A04020102020204" pitchFamily="34" charset="0"/>
              </a:rPr>
              <a:t>ii</a:t>
            </a:r>
            <a:r>
              <a:rPr lang="ro-RO" dirty="0">
                <a:latin typeface="Arial Black" panose="020B0A04020102020204" pitchFamily="34" charset="0"/>
              </a:rPr>
              <a:t>le</a:t>
            </a:r>
            <a:r>
              <a:rPr lang="en-US" dirty="0">
                <a:latin typeface="Arial Black" panose="020B0A04020102020204" pitchFamily="34" charset="0"/>
              </a:rPr>
              <a:t> </a:t>
            </a:r>
            <a:r>
              <a:rPr lang="ro-RO" dirty="0">
                <a:latin typeface="Arial Black" panose="020B0A04020102020204" pitchFamily="34" charset="0"/>
              </a:rPr>
              <a:t>și </a:t>
            </a:r>
            <a:r>
              <a:rPr lang="en-US" dirty="0" err="1">
                <a:latin typeface="Arial Black" panose="020B0A04020102020204" pitchFamily="34" charset="0"/>
              </a:rPr>
              <a:t>izvorul</a:t>
            </a:r>
            <a:r>
              <a:rPr lang="en-US" dirty="0">
                <a:latin typeface="Arial Black" panose="020B0A04020102020204" pitchFamily="34" charset="0"/>
              </a:rPr>
              <a:t> lor</a:t>
            </a:r>
          </a:p>
        </p:txBody>
      </p:sp>
      <p:sp>
        <p:nvSpPr>
          <p:cNvPr id="3" name="Subtitlu 2">
            <a:extLst>
              <a:ext uri="{FF2B5EF4-FFF2-40B4-BE49-F238E27FC236}">
                <a16:creationId xmlns:a16="http://schemas.microsoft.com/office/drawing/2014/main" id="{BD823013-5083-0A23-40E3-814952689CD6}"/>
              </a:ext>
            </a:extLst>
          </p:cNvPr>
          <p:cNvSpPr>
            <a:spLocks noGrp="1"/>
          </p:cNvSpPr>
          <p:nvPr>
            <p:ph type="subTitle" idx="1"/>
          </p:nvPr>
        </p:nvSpPr>
        <p:spPr>
          <a:xfrm>
            <a:off x="576775" y="1589649"/>
            <a:ext cx="11043139" cy="4909625"/>
          </a:xfrm>
        </p:spPr>
        <p:txBody>
          <a:bodyPr>
            <a:normAutofit fontScale="92500" lnSpcReduction="10000"/>
          </a:bodyPr>
          <a:lstStyle/>
          <a:p>
            <a:pPr algn="just"/>
            <a:r>
              <a:rPr lang="ro-RO" dirty="0">
                <a:latin typeface="Arial Black" panose="020B0A04020102020204" pitchFamily="34" charset="0"/>
              </a:rPr>
              <a:t>Legea procesuală</a:t>
            </a:r>
          </a:p>
          <a:p>
            <a:pPr algn="just"/>
            <a:endParaRPr lang="ro-RO" dirty="0">
              <a:latin typeface="Arial Black" panose="020B0A04020102020204" pitchFamily="34" charset="0"/>
            </a:endParaRPr>
          </a:p>
          <a:p>
            <a:pPr algn="just"/>
            <a:r>
              <a:rPr lang="ro-RO" dirty="0">
                <a:latin typeface="Arial Black" panose="020B0A04020102020204" pitchFamily="34" charset="0"/>
              </a:rPr>
              <a:t>94 (5)În cursul urmăririi penale, avocatul are </a:t>
            </a:r>
            <a:r>
              <a:rPr lang="ro-RO" dirty="0" err="1">
                <a:latin typeface="Arial Black" panose="020B0A04020102020204" pitchFamily="34" charset="0"/>
              </a:rPr>
              <a:t>obligaţia</a:t>
            </a:r>
            <a:r>
              <a:rPr lang="ro-RO" dirty="0">
                <a:latin typeface="Arial Black" panose="020B0A04020102020204" pitchFamily="34" charset="0"/>
              </a:rPr>
              <a:t> de a păstra </a:t>
            </a:r>
            <a:r>
              <a:rPr lang="ro-RO" dirty="0" err="1">
                <a:latin typeface="Arial Black" panose="020B0A04020102020204" pitchFamily="34" charset="0"/>
              </a:rPr>
              <a:t>confidenţialitatea</a:t>
            </a:r>
            <a:r>
              <a:rPr lang="ro-RO" dirty="0">
                <a:latin typeface="Arial Black" panose="020B0A04020102020204" pitchFamily="34" charset="0"/>
              </a:rPr>
              <a:t> sau secretul datelor </a:t>
            </a:r>
            <a:r>
              <a:rPr lang="ro-RO" dirty="0" err="1">
                <a:latin typeface="Arial Black" panose="020B0A04020102020204" pitchFamily="34" charset="0"/>
              </a:rPr>
              <a:t>şi</a:t>
            </a:r>
            <a:r>
              <a:rPr lang="ro-RO" dirty="0">
                <a:latin typeface="Arial Black" panose="020B0A04020102020204" pitchFamily="34" charset="0"/>
              </a:rPr>
              <a:t> actelor de care a luat </a:t>
            </a:r>
            <a:r>
              <a:rPr lang="ro-RO" dirty="0" err="1">
                <a:latin typeface="Arial Black" panose="020B0A04020102020204" pitchFamily="34" charset="0"/>
              </a:rPr>
              <a:t>cunoştinţă</a:t>
            </a:r>
            <a:r>
              <a:rPr lang="ro-RO" dirty="0">
                <a:latin typeface="Arial Black" panose="020B0A04020102020204" pitchFamily="34" charset="0"/>
              </a:rPr>
              <a:t> cu ocazia consultării dosarului.</a:t>
            </a:r>
            <a:endParaRPr lang="en-US" dirty="0">
              <a:latin typeface="Arial Black" panose="020B0A04020102020204" pitchFamily="34" charset="0"/>
            </a:endParaRPr>
          </a:p>
          <a:p>
            <a:pPr algn="just"/>
            <a:endParaRPr lang="ro-RO" dirty="0">
              <a:latin typeface="Arial Black" panose="020B0A04020102020204" pitchFamily="34" charset="0"/>
            </a:endParaRPr>
          </a:p>
          <a:p>
            <a:pPr algn="just"/>
            <a:r>
              <a:rPr lang="ro-RO" dirty="0">
                <a:latin typeface="Arial Black" panose="020B0A04020102020204" pitchFamily="34" charset="0"/>
              </a:rPr>
              <a:t>91 (2)</a:t>
            </a:r>
            <a:r>
              <a:rPr lang="ro-RO" u="sng" dirty="0">
                <a:latin typeface="Arial Black" panose="020B0A04020102020204" pitchFamily="34" charset="0"/>
              </a:rPr>
              <a:t>În tot cursul procesului penal</a:t>
            </a:r>
            <a:r>
              <a:rPr lang="ro-RO" dirty="0">
                <a:latin typeface="Arial Black" panose="020B0A04020102020204" pitchFamily="34" charset="0"/>
              </a:rPr>
              <a:t>, </a:t>
            </a:r>
            <a:r>
              <a:rPr lang="ro-RO" b="1" dirty="0">
                <a:latin typeface="Arial Black" panose="020B0A04020102020204" pitchFamily="34" charset="0"/>
              </a:rPr>
              <a:t>când </a:t>
            </a:r>
            <a:r>
              <a:rPr lang="ro-RO" b="1" dirty="0" err="1">
                <a:latin typeface="Arial Black" panose="020B0A04020102020204" pitchFamily="34" charset="0"/>
              </a:rPr>
              <a:t>asistenţa</a:t>
            </a:r>
            <a:r>
              <a:rPr lang="ro-RO" b="1" dirty="0">
                <a:latin typeface="Arial Black" panose="020B0A04020102020204" pitchFamily="34" charset="0"/>
              </a:rPr>
              <a:t> juridică este obligatorie</a:t>
            </a:r>
            <a:r>
              <a:rPr lang="ro-RO" dirty="0">
                <a:latin typeface="Arial Black" panose="020B0A04020102020204" pitchFamily="34" charset="0"/>
              </a:rPr>
              <a:t>, DACĂ AVOCATUL ALES LIPSEŞTE NEJUSTIFICAT, NU ASIGURĂ SUBSTITUIREA SAU REFUZĂ NEJUSTIFICAT SĂ EXERCITE APĂRAREA, </a:t>
            </a:r>
            <a:r>
              <a:rPr lang="ro-RO" b="1" dirty="0" err="1">
                <a:latin typeface="Arial Black" panose="020B0A04020102020204" pitchFamily="34" charset="0"/>
              </a:rPr>
              <a:t>deşi</a:t>
            </a:r>
            <a:r>
              <a:rPr lang="ro-RO" b="1" dirty="0">
                <a:latin typeface="Arial Black" panose="020B0A04020102020204" pitchFamily="34" charset="0"/>
              </a:rPr>
              <a:t> a fost asigurată exercitarea tuturor drepturilor procesuale</a:t>
            </a:r>
            <a:r>
              <a:rPr lang="ro-RO" dirty="0">
                <a:latin typeface="Arial Black" panose="020B0A04020102020204" pitchFamily="34" charset="0"/>
              </a:rPr>
              <a:t>, organul judiciar ia măsuri pentru desemnarea unui avocat din oficiu care să îl înlocuiască, ... . </a:t>
            </a:r>
            <a:r>
              <a:rPr lang="ro-RO" u="sng" dirty="0">
                <a:latin typeface="Arial Black" panose="020B0A04020102020204" pitchFamily="34" charset="0"/>
              </a:rPr>
              <a:t>În cursul </a:t>
            </a:r>
            <a:r>
              <a:rPr lang="ro-RO" u="sng" dirty="0" err="1">
                <a:highlight>
                  <a:srgbClr val="FFFF00"/>
                </a:highlight>
                <a:latin typeface="Arial Black" panose="020B0A04020102020204" pitchFamily="34" charset="0"/>
              </a:rPr>
              <a:t>judecăţii</a:t>
            </a:r>
            <a:r>
              <a:rPr lang="ro-RO" dirty="0">
                <a:latin typeface="Arial Black" panose="020B0A04020102020204" pitchFamily="34" charset="0"/>
              </a:rPr>
              <a:t>, </a:t>
            </a:r>
            <a:r>
              <a:rPr lang="ro-RO" b="1" dirty="0">
                <a:latin typeface="Arial Black" panose="020B0A04020102020204" pitchFamily="34" charset="0"/>
              </a:rPr>
              <a:t>când </a:t>
            </a:r>
            <a:r>
              <a:rPr lang="ro-RO" b="1" dirty="0" err="1">
                <a:latin typeface="Arial Black" panose="020B0A04020102020204" pitchFamily="34" charset="0"/>
              </a:rPr>
              <a:t>asistenţa</a:t>
            </a:r>
            <a:r>
              <a:rPr lang="ro-RO" b="1" dirty="0">
                <a:latin typeface="Arial Black" panose="020B0A04020102020204" pitchFamily="34" charset="0"/>
              </a:rPr>
              <a:t> juridică este obligatorie</a:t>
            </a:r>
            <a:r>
              <a:rPr lang="ro-RO" dirty="0">
                <a:latin typeface="Arial Black" panose="020B0A04020102020204" pitchFamily="34" charset="0"/>
              </a:rPr>
              <a:t>, DACĂ AVOCATUL ALES LIPSEŞTE NEJUSTIFICAT LA TERMENUL DE JUDECATĂ, NU ASIGURĂ SUBSTITUIREA SAU REFUZĂ SĂ EFECTUEZE APĂRAREA, </a:t>
            </a:r>
            <a:r>
              <a:rPr lang="ro-RO" b="1" dirty="0" err="1">
                <a:latin typeface="Arial Black" panose="020B0A04020102020204" pitchFamily="34" charset="0"/>
              </a:rPr>
              <a:t>deşi</a:t>
            </a:r>
            <a:r>
              <a:rPr lang="ro-RO" b="1" dirty="0">
                <a:latin typeface="Arial Black" panose="020B0A04020102020204" pitchFamily="34" charset="0"/>
              </a:rPr>
              <a:t> a fost asigurată exercitarea tuturor drepturilor procesuale</a:t>
            </a:r>
            <a:r>
              <a:rPr lang="ro-RO" dirty="0">
                <a:latin typeface="Arial Black" panose="020B0A04020102020204" pitchFamily="34" charset="0"/>
              </a:rPr>
              <a:t>, </a:t>
            </a:r>
          </a:p>
        </p:txBody>
      </p:sp>
    </p:spTree>
    <p:extLst>
      <p:ext uri="{BB962C8B-B14F-4D97-AF65-F5344CB8AC3E}">
        <p14:creationId xmlns:p14="http://schemas.microsoft.com/office/powerpoint/2010/main" val="2117379011"/>
      </p:ext>
    </p:extLst>
  </p:cSld>
  <p:clrMapOvr>
    <a:masterClrMapping/>
  </p:clrMapOvr>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1212</TotalTime>
  <Words>2357</Words>
  <Application>Microsoft Office PowerPoint</Application>
  <PresentationFormat>Widescreen</PresentationFormat>
  <Paragraphs>141</Paragraphs>
  <Slides>15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Arial Black</vt:lpstr>
      <vt:lpstr>Calibri</vt:lpstr>
      <vt:lpstr>Calibri Light</vt:lpstr>
      <vt:lpstr>Temă Office</vt:lpstr>
      <vt:lpstr> Natura juridcă a participării avocatului în procesul penal. Drepturile și obligațiile acestuia. </vt:lpstr>
      <vt:lpstr>Ce își dorește organul judiciar?</vt:lpstr>
      <vt:lpstr>A. Natura juridcă a participării avocatului în procesul penal </vt:lpstr>
      <vt:lpstr>Este “participarea” un termen adecvat? Ce facem in realitate? </vt:lpstr>
      <vt:lpstr>Exercităm drepturile si obligațiile avocatului prevazute în CPP sau exercităm activitățile prevăzute de art.3 din Legea 51/1995?</vt:lpstr>
      <vt:lpstr>Prin raportare la art.3 din Legea 51/1995 asistăm sau reprezentăm cientul atunci când participăm? </vt:lpstr>
      <vt:lpstr>Continutul cererii de studiu  sau de participare</vt:lpstr>
      <vt:lpstr>B. Conținutul instituției apărării </vt:lpstr>
      <vt:lpstr>Obligațiile și izvorul lor</vt:lpstr>
      <vt:lpstr>Obligațiile și izvorul lor</vt:lpstr>
      <vt:lpstr>Obligațiile și izvorul lor</vt:lpstr>
      <vt:lpstr>Drepturile și izvorul lor</vt:lpstr>
      <vt:lpstr>Drepturile și izvorul lor Sediul materiei nu se limitează la Capitolul VII intitulat “Avocatul. Asistența și reprezentarea”.  </vt:lpstr>
      <vt:lpstr>Drepturile și izvorul lor Sediul materiei nu se limitează la Capitolul VII intitulat “Avocatul. Asistența și reprezentarea”.  </vt:lpstr>
      <vt:lpstr>Mulțumesc colegilor din audiență și colegilor organizatori! Va felicit și vă susțin să continuați acest demers lăudabil!  Mihnea Stoica, avocat  Va invit pe grupul „Drept îți spun”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dc:creator>
  <cp:lastModifiedBy>Cristina</cp:lastModifiedBy>
  <cp:revision>8</cp:revision>
  <dcterms:created xsi:type="dcterms:W3CDTF">2025-11-10T20:03:25Z</dcterms:created>
  <dcterms:modified xsi:type="dcterms:W3CDTF">2025-11-24T10:18:43Z</dcterms:modified>
</cp:coreProperties>
</file>